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notesMasterIdLst>
    <p:notesMasterId r:id="rId77"/>
  </p:notesMasterIdLst>
  <p:sldIdLst>
    <p:sldId id="368" r:id="rId2"/>
    <p:sldId id="256" r:id="rId3"/>
    <p:sldId id="334" r:id="rId4"/>
    <p:sldId id="335" r:id="rId5"/>
    <p:sldId id="365" r:id="rId6"/>
    <p:sldId id="456" r:id="rId7"/>
    <p:sldId id="338" r:id="rId8"/>
    <p:sldId id="345" r:id="rId9"/>
    <p:sldId id="346" r:id="rId10"/>
    <p:sldId id="458" r:id="rId11"/>
    <p:sldId id="462" r:id="rId12"/>
    <p:sldId id="464" r:id="rId13"/>
    <p:sldId id="465" r:id="rId14"/>
    <p:sldId id="466" r:id="rId15"/>
    <p:sldId id="467" r:id="rId16"/>
    <p:sldId id="351" r:id="rId17"/>
    <p:sldId id="374" r:id="rId18"/>
    <p:sldId id="375" r:id="rId19"/>
    <p:sldId id="376" r:id="rId20"/>
    <p:sldId id="377" r:id="rId21"/>
    <p:sldId id="379" r:id="rId22"/>
    <p:sldId id="382" r:id="rId23"/>
    <p:sldId id="384" r:id="rId24"/>
    <p:sldId id="386" r:id="rId25"/>
    <p:sldId id="383" r:id="rId26"/>
    <p:sldId id="388" r:id="rId27"/>
    <p:sldId id="390" r:id="rId28"/>
    <p:sldId id="391" r:id="rId29"/>
    <p:sldId id="392" r:id="rId30"/>
    <p:sldId id="394" r:id="rId31"/>
    <p:sldId id="350" r:id="rId32"/>
    <p:sldId id="356" r:id="rId33"/>
    <p:sldId id="353" r:id="rId34"/>
    <p:sldId id="366" r:id="rId35"/>
    <p:sldId id="355" r:id="rId36"/>
    <p:sldId id="358" r:id="rId37"/>
    <p:sldId id="360" r:id="rId38"/>
    <p:sldId id="362" r:id="rId39"/>
    <p:sldId id="364" r:id="rId40"/>
    <p:sldId id="395" r:id="rId41"/>
    <p:sldId id="397" r:id="rId42"/>
    <p:sldId id="399" r:id="rId43"/>
    <p:sldId id="401" r:id="rId44"/>
    <p:sldId id="435" r:id="rId45"/>
    <p:sldId id="437" r:id="rId46"/>
    <p:sldId id="446" r:id="rId47"/>
    <p:sldId id="403" r:id="rId48"/>
    <p:sldId id="438" r:id="rId49"/>
    <p:sldId id="439" r:id="rId50"/>
    <p:sldId id="405" r:id="rId51"/>
    <p:sldId id="447" r:id="rId52"/>
    <p:sldId id="424" r:id="rId53"/>
    <p:sldId id="411" r:id="rId54"/>
    <p:sldId id="429" r:id="rId55"/>
    <p:sldId id="448" r:id="rId56"/>
    <p:sldId id="436" r:id="rId57"/>
    <p:sldId id="449" r:id="rId58"/>
    <p:sldId id="450" r:id="rId59"/>
    <p:sldId id="455" r:id="rId60"/>
    <p:sldId id="469" r:id="rId61"/>
    <p:sldId id="418" r:id="rId62"/>
    <p:sldId id="417" r:id="rId63"/>
    <p:sldId id="422" r:id="rId64"/>
    <p:sldId id="421" r:id="rId65"/>
    <p:sldId id="420" r:id="rId66"/>
    <p:sldId id="451" r:id="rId67"/>
    <p:sldId id="452" r:id="rId68"/>
    <p:sldId id="427" r:id="rId69"/>
    <p:sldId id="426" r:id="rId70"/>
    <p:sldId id="441" r:id="rId71"/>
    <p:sldId id="468" r:id="rId72"/>
    <p:sldId id="453" r:id="rId73"/>
    <p:sldId id="454" r:id="rId74"/>
    <p:sldId id="470" r:id="rId75"/>
    <p:sldId id="431" r:id="rId76"/>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3366CC"/>
    <a:srgbClr val="00CC99"/>
    <a:srgbClr val="FF0000"/>
    <a:srgbClr val="000066"/>
    <a:srgbClr val="000099"/>
    <a:srgbClr val="990000"/>
    <a:srgbClr val="99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Açık Stil 3 - Vurgu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6742" autoAdjust="0"/>
    <p:restoredTop sz="97312" autoAdjust="0"/>
  </p:normalViewPr>
  <p:slideViewPr>
    <p:cSldViewPr>
      <p:cViewPr>
        <p:scale>
          <a:sx n="80" d="100"/>
          <a:sy n="80" d="100"/>
        </p:scale>
        <p:origin x="-1704"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tr-TR"/>
          </a:p>
        </p:txBody>
      </p:sp>
      <p:sp>
        <p:nvSpPr>
          <p:cNvPr id="1054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tr-TR"/>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54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p>
        </p:txBody>
      </p:sp>
      <p:sp>
        <p:nvSpPr>
          <p:cNvPr id="1054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tr-TR"/>
          </a:p>
        </p:txBody>
      </p:sp>
      <p:sp>
        <p:nvSpPr>
          <p:cNvPr id="1054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887FBEE-54A6-452B-B10F-49EE46221371}" type="slidenum">
              <a:rPr lang="tr-TR"/>
              <a:pPr>
                <a:defRPr/>
              </a:pPr>
              <a:t>‹#›</a:t>
            </a:fld>
            <a:endParaRPr lang="tr-TR"/>
          </a:p>
        </p:txBody>
      </p:sp>
    </p:spTree>
    <p:extLst>
      <p:ext uri="{BB962C8B-B14F-4D97-AF65-F5344CB8AC3E}">
        <p14:creationId xmlns:p14="http://schemas.microsoft.com/office/powerpoint/2010/main" xmlns="" val="18228471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975ABF32-47E0-475A-9FD4-FBA669775BAC}" type="slidenum">
              <a:rPr lang="tr-TR" smtClean="0"/>
              <a:pPr/>
              <a:t>2</a:t>
            </a:fld>
            <a:endParaRPr lang="tr-TR"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7887FBEE-54A6-452B-B10F-49EE46221371}" type="slidenum">
              <a:rPr lang="tr-TR" smtClean="0"/>
              <a:pPr>
                <a:defRPr/>
              </a:pPr>
              <a:t>16</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C4E793FA-2D65-43E9-9738-1662EC214FA5}"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0F3CE0DD-6B78-40A9-ADF0-20D67A0DEFC4}"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24DB1C39-F812-422E-A168-0C56D54FF901}" type="slidenum">
              <a:rPr lang="tr-TR"/>
              <a:pPr>
                <a:defRPr/>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Obj" preserve="1">
  <p:cSld name="Başlık, 2 İçerik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2 İçerik Yer Tutucusu"/>
          <p:cNvSpPr>
            <a:spLocks noGrp="1"/>
          </p:cNvSpPr>
          <p:nvPr>
            <p:ph sz="quarter" idx="1"/>
          </p:nvPr>
        </p:nvSpPr>
        <p:spPr>
          <a:xfrm>
            <a:off x="457200" y="1600200"/>
            <a:ext cx="4038600" cy="21859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57200" y="3938588"/>
            <a:ext cx="4038600" cy="218757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half" idx="3"/>
          </p:nvPr>
        </p:nvSpPr>
        <p:spPr>
          <a:xfrm>
            <a:off x="4648200" y="1600200"/>
            <a:ext cx="40386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4"/>
          <p:cNvSpPr>
            <a:spLocks noGrp="1" noChangeArrowheads="1"/>
          </p:cNvSpPr>
          <p:nvPr>
            <p:ph type="dt" sz="half" idx="10"/>
          </p:nvPr>
        </p:nvSpPr>
        <p:spPr>
          <a:ln/>
        </p:spPr>
        <p:txBody>
          <a:bodyPr/>
          <a:lstStyle>
            <a:lvl1pPr>
              <a:defRPr/>
            </a:lvl1pPr>
          </a:lstStyle>
          <a:p>
            <a:pPr>
              <a:defRPr/>
            </a:pPr>
            <a:endParaRPr lang="tr-TR"/>
          </a:p>
        </p:txBody>
      </p:sp>
      <p:sp>
        <p:nvSpPr>
          <p:cNvPr id="7" name="Rectangle 5"/>
          <p:cNvSpPr>
            <a:spLocks noGrp="1" noChangeArrowheads="1"/>
          </p:cNvSpPr>
          <p:nvPr>
            <p:ph type="ftr" sz="quarter" idx="11"/>
          </p:nvPr>
        </p:nvSpPr>
        <p:spPr>
          <a:ln/>
        </p:spPr>
        <p:txBody>
          <a:bodyPr/>
          <a:lstStyle>
            <a:lvl1pPr>
              <a:defRPr/>
            </a:lvl1pPr>
          </a:lstStyle>
          <a:p>
            <a:pPr>
              <a:defRPr/>
            </a:pPr>
            <a:endParaRPr lang="tr-TR"/>
          </a:p>
        </p:txBody>
      </p:sp>
      <p:sp>
        <p:nvSpPr>
          <p:cNvPr id="8" name="Rectangle 6"/>
          <p:cNvSpPr>
            <a:spLocks noGrp="1" noChangeArrowheads="1"/>
          </p:cNvSpPr>
          <p:nvPr>
            <p:ph type="sldNum" sz="quarter" idx="12"/>
          </p:nvPr>
        </p:nvSpPr>
        <p:spPr>
          <a:ln/>
        </p:spPr>
        <p:txBody>
          <a:bodyPr/>
          <a:lstStyle>
            <a:lvl1pPr>
              <a:defRPr/>
            </a:lvl1pPr>
          </a:lstStyle>
          <a:p>
            <a:pPr>
              <a:defRPr/>
            </a:pPr>
            <a:fld id="{4C0D53CD-A271-42AE-8F0D-88F9EFB854A9}"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6A25827E-4510-4A47-A13F-B040370A4E74}"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44CE8B56-BC13-4DE3-B541-26D4CA959510}" type="slidenum">
              <a:rPr lang="tr-TR"/>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25FDAB80-9A81-4055-AD85-CBA57D7AC68E}"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pPr>
              <a:defRPr/>
            </a:pPr>
            <a:endParaRPr lang="tr-TR"/>
          </a:p>
        </p:txBody>
      </p:sp>
      <p:sp>
        <p:nvSpPr>
          <p:cNvPr id="9" name="Rectangle 6"/>
          <p:cNvSpPr>
            <a:spLocks noGrp="1" noChangeArrowheads="1"/>
          </p:cNvSpPr>
          <p:nvPr>
            <p:ph type="sldNum" sz="quarter" idx="12"/>
          </p:nvPr>
        </p:nvSpPr>
        <p:spPr>
          <a:ln/>
        </p:spPr>
        <p:txBody>
          <a:bodyPr/>
          <a:lstStyle>
            <a:lvl1pPr>
              <a:defRPr/>
            </a:lvl1pPr>
          </a:lstStyle>
          <a:p>
            <a:pPr>
              <a:defRPr/>
            </a:pPr>
            <a:fld id="{218B350D-0C7D-4265-8132-07953464EC03}"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DCE57E41-A960-4C0C-909C-C65DED5AF10B}"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p>
        </p:txBody>
      </p:sp>
      <p:sp>
        <p:nvSpPr>
          <p:cNvPr id="3" name="Rectangle 5"/>
          <p:cNvSpPr>
            <a:spLocks noGrp="1" noChangeArrowheads="1"/>
          </p:cNvSpPr>
          <p:nvPr>
            <p:ph type="ftr" sz="quarter" idx="11"/>
          </p:nvPr>
        </p:nvSpPr>
        <p:spPr>
          <a:ln/>
        </p:spPr>
        <p:txBody>
          <a:bodyPr/>
          <a:lstStyle>
            <a:lvl1pPr>
              <a:defRPr/>
            </a:lvl1pPr>
          </a:lstStyle>
          <a:p>
            <a:pPr>
              <a:defRPr/>
            </a:pPr>
            <a:endParaRPr lang="tr-TR"/>
          </a:p>
        </p:txBody>
      </p:sp>
      <p:sp>
        <p:nvSpPr>
          <p:cNvPr id="4" name="Rectangle 6"/>
          <p:cNvSpPr>
            <a:spLocks noGrp="1" noChangeArrowheads="1"/>
          </p:cNvSpPr>
          <p:nvPr>
            <p:ph type="sldNum" sz="quarter" idx="12"/>
          </p:nvPr>
        </p:nvSpPr>
        <p:spPr>
          <a:ln/>
        </p:spPr>
        <p:txBody>
          <a:bodyPr/>
          <a:lstStyle>
            <a:lvl1pPr>
              <a:defRPr/>
            </a:lvl1pPr>
          </a:lstStyle>
          <a:p>
            <a:pPr>
              <a:defRPr/>
            </a:pPr>
            <a:fld id="{A4471E30-9810-4EBF-AB1A-4F23BDC2CC81}"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42BAD5D4-C11D-4917-B77C-F4A049D48066}"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003636F3-9B4F-4394-8252-C94C2B06E060}"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2109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tr-TR"/>
          </a:p>
        </p:txBody>
      </p:sp>
      <p:sp>
        <p:nvSpPr>
          <p:cNvPr id="2109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tr-TR"/>
          </a:p>
        </p:txBody>
      </p:sp>
      <p:sp>
        <p:nvSpPr>
          <p:cNvPr id="2109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8958D09-4380-44BF-8764-3163D5F44A70}"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17.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16.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18.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18" Type="http://schemas.openxmlformats.org/officeDocument/2006/relationships/image" Target="../media/image41.jpeg"/><Relationship Id="rId3" Type="http://schemas.openxmlformats.org/officeDocument/2006/relationships/image" Target="../media/image2.png"/><Relationship Id="rId21" Type="http://schemas.openxmlformats.org/officeDocument/2006/relationships/image" Target="../media/image44.jpeg"/><Relationship Id="rId7" Type="http://schemas.openxmlformats.org/officeDocument/2006/relationships/image" Target="../media/image30.jpeg"/><Relationship Id="rId12" Type="http://schemas.openxmlformats.org/officeDocument/2006/relationships/image" Target="../media/image35.jpeg"/><Relationship Id="rId17" Type="http://schemas.openxmlformats.org/officeDocument/2006/relationships/image" Target="../media/image40.jpeg"/><Relationship Id="rId25" Type="http://schemas.openxmlformats.org/officeDocument/2006/relationships/image" Target="../media/image48.jpeg"/><Relationship Id="rId2" Type="http://schemas.openxmlformats.org/officeDocument/2006/relationships/notesSlide" Target="../notesSlides/notesSlide2.xml"/><Relationship Id="rId16" Type="http://schemas.openxmlformats.org/officeDocument/2006/relationships/image" Target="../media/image39.jpeg"/><Relationship Id="rId20"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24" Type="http://schemas.openxmlformats.org/officeDocument/2006/relationships/image" Target="../media/image47.jpeg"/><Relationship Id="rId5" Type="http://schemas.openxmlformats.org/officeDocument/2006/relationships/image" Target="../media/image28.jpeg"/><Relationship Id="rId15" Type="http://schemas.openxmlformats.org/officeDocument/2006/relationships/image" Target="../media/image38.jpeg"/><Relationship Id="rId23" Type="http://schemas.openxmlformats.org/officeDocument/2006/relationships/image" Target="../media/image46.png"/><Relationship Id="rId10" Type="http://schemas.openxmlformats.org/officeDocument/2006/relationships/image" Target="../media/image33.jpeg"/><Relationship Id="rId19" Type="http://schemas.openxmlformats.org/officeDocument/2006/relationships/image" Target="../media/image42.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jpeg"/><Relationship Id="rId22" Type="http://schemas.openxmlformats.org/officeDocument/2006/relationships/image" Target="../media/image45.jpeg"/></Relationships>
</file>

<file path=ppt/slides/_rels/slide17.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3" Type="http://schemas.openxmlformats.org/officeDocument/2006/relationships/image" Target="../media/image31.jpe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2.png"/><Relationship Id="rId9"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jpeg"/><Relationship Id="rId3" Type="http://schemas.openxmlformats.org/officeDocument/2006/relationships/image" Target="../media/image82.jpeg"/><Relationship Id="rId7" Type="http://schemas.openxmlformats.org/officeDocument/2006/relationships/image" Target="../media/image86.jpeg"/><Relationship Id="rId12" Type="http://schemas.openxmlformats.org/officeDocument/2006/relationships/image" Target="../media/image91.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5" Type="http://schemas.openxmlformats.org/officeDocument/2006/relationships/image" Target="../media/image9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 Id="rId14" Type="http://schemas.openxmlformats.org/officeDocument/2006/relationships/image" Target="../media/image93.jpeg"/></Relationships>
</file>

<file path=ppt/slides/_rels/slide32.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3" Type="http://schemas.openxmlformats.org/officeDocument/2006/relationships/image" Target="../media/image87.png"/><Relationship Id="rId7" Type="http://schemas.openxmlformats.org/officeDocument/2006/relationships/image" Target="../media/image91.jpeg"/><Relationship Id="rId12" Type="http://schemas.openxmlformats.org/officeDocument/2006/relationships/image" Target="../media/image96.jpeg"/><Relationship Id="rId2" Type="http://schemas.openxmlformats.org/officeDocument/2006/relationships/image" Target="../media/image2.png"/><Relationship Id="rId16" Type="http://schemas.openxmlformats.org/officeDocument/2006/relationships/image" Target="../media/image100.jpeg"/><Relationship Id="rId1" Type="http://schemas.openxmlformats.org/officeDocument/2006/relationships/slideLayout" Target="../slideLayouts/slideLayout1.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5" Type="http://schemas.openxmlformats.org/officeDocument/2006/relationships/image" Target="../media/image9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 Id="rId14" Type="http://schemas.openxmlformats.org/officeDocument/2006/relationships/image" Target="../media/image98.jpeg"/></Relationships>
</file>

<file path=ppt/slides/_rels/slide33.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103.jpeg"/><Relationship Id="rId18" Type="http://schemas.openxmlformats.org/officeDocument/2006/relationships/image" Target="../media/image108.jpeg"/><Relationship Id="rId3" Type="http://schemas.openxmlformats.org/officeDocument/2006/relationships/image" Target="../media/image87.png"/><Relationship Id="rId7" Type="http://schemas.openxmlformats.org/officeDocument/2006/relationships/image" Target="../media/image91.jpeg"/><Relationship Id="rId12" Type="http://schemas.openxmlformats.org/officeDocument/2006/relationships/image" Target="../media/image102.jpeg"/><Relationship Id="rId17" Type="http://schemas.openxmlformats.org/officeDocument/2006/relationships/image" Target="../media/image107.jpeg"/><Relationship Id="rId2" Type="http://schemas.openxmlformats.org/officeDocument/2006/relationships/image" Target="../media/image2.png"/><Relationship Id="rId16" Type="http://schemas.openxmlformats.org/officeDocument/2006/relationships/image" Target="../media/image106.jpeg"/><Relationship Id="rId1" Type="http://schemas.openxmlformats.org/officeDocument/2006/relationships/slideLayout" Target="../slideLayouts/slideLayout1.xml"/><Relationship Id="rId6" Type="http://schemas.openxmlformats.org/officeDocument/2006/relationships/image" Target="../media/image90.jpeg"/><Relationship Id="rId11" Type="http://schemas.openxmlformats.org/officeDocument/2006/relationships/image" Target="../media/image101.jpeg"/><Relationship Id="rId5" Type="http://schemas.openxmlformats.org/officeDocument/2006/relationships/image" Target="../media/image89.jpeg"/><Relationship Id="rId15" Type="http://schemas.openxmlformats.org/officeDocument/2006/relationships/image" Target="../media/image105.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 Id="rId14" Type="http://schemas.openxmlformats.org/officeDocument/2006/relationships/image" Target="../media/image104.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3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3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png"/></Relationships>
</file>

<file path=ppt/slides/_rels/slide3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3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36.jpeg"/></Relationships>
</file>

<file path=ppt/slides/_rels/slide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8.jpeg"/></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4.jpeg"/><Relationship Id="rId4" Type="http://schemas.openxmlformats.org/officeDocument/2006/relationships/image" Target="../media/image143.jpeg"/></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5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26.png"/><Relationship Id="rId7" Type="http://schemas.openxmlformats.org/officeDocument/2006/relationships/image" Target="../media/image15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image" Target="../media/image159.png"/></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55.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26.png"/><Relationship Id="rId7" Type="http://schemas.openxmlformats.org/officeDocument/2006/relationships/image" Target="../media/image17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57.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26.png"/><Relationship Id="rId7" Type="http://schemas.openxmlformats.org/officeDocument/2006/relationships/image" Target="../media/image17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 Id="rId9" Type="http://schemas.openxmlformats.org/officeDocument/2006/relationships/image" Target="../media/image181.png"/></Relationships>
</file>

<file path=ppt/slides/_rels/slide58.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26.png"/><Relationship Id="rId7" Type="http://schemas.openxmlformats.org/officeDocument/2006/relationships/image" Target="../media/image18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 Id="rId9" Type="http://schemas.openxmlformats.org/officeDocument/2006/relationships/image" Target="../media/image187.png"/></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4.jpeg"/></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6.jpeg"/><Relationship Id="rId4" Type="http://schemas.openxmlformats.org/officeDocument/2006/relationships/image" Target="../media/image195.jpeg"/></Relationships>
</file>

<file path=ppt/slides/_rels/slide63.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image" Target="../media/image126.png"/><Relationship Id="rId7" Type="http://schemas.openxmlformats.org/officeDocument/2006/relationships/image" Target="../media/image20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jpeg"/><Relationship Id="rId9" Type="http://schemas.openxmlformats.org/officeDocument/2006/relationships/image" Target="../media/image202.jpeg"/></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6.jpeg"/><Relationship Id="rId4" Type="http://schemas.openxmlformats.org/officeDocument/2006/relationships/image" Target="../media/image195.jpeg"/></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3.jpeg"/></Relationships>
</file>

<file path=ppt/slides/_rels/slide6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jpeg"/><Relationship Id="rId4" Type="http://schemas.openxmlformats.org/officeDocument/2006/relationships/image" Target="../media/image204.png"/></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21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6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1.jpeg"/></Relationships>
</file>

<file path=ppt/slides/_rels/slide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2.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2.jpe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14.jpeg"/><Relationship Id="rId4" Type="http://schemas.openxmlformats.org/officeDocument/2006/relationships/image" Target="../media/image213.jpeg"/></Relationships>
</file>

<file path=ppt/slides/_rels/slide71.xml.rels><?xml version="1.0" encoding="UTF-8" standalone="yes"?>
<Relationships xmlns="http://schemas.openxmlformats.org/package/2006/relationships"><Relationship Id="rId8" Type="http://schemas.openxmlformats.org/officeDocument/2006/relationships/image" Target="../media/image217.jpeg"/><Relationship Id="rId3" Type="http://schemas.openxmlformats.org/officeDocument/2006/relationships/image" Target="../media/image126.png"/><Relationship Id="rId7" Type="http://schemas.openxmlformats.org/officeDocument/2006/relationships/image" Target="cid:575DA82D-8C29-40EF-9984-46D87AA15FE6"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6.jpeg"/><Relationship Id="rId5" Type="http://schemas.openxmlformats.org/officeDocument/2006/relationships/image" Target="cid:9E147B7D-985C-455B-9638-A5AF6682FD55" TargetMode="External"/><Relationship Id="rId4" Type="http://schemas.openxmlformats.org/officeDocument/2006/relationships/image" Target="../media/image215.jpeg"/><Relationship Id="rId9" Type="http://schemas.openxmlformats.org/officeDocument/2006/relationships/image" Target="cid:764D4782-2E90-4697-A2B3-D31AE6F00D84"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0.jpeg"/><Relationship Id="rId5" Type="http://schemas.openxmlformats.org/officeDocument/2006/relationships/image" Target="../media/image219.jpeg"/><Relationship Id="rId4" Type="http://schemas.openxmlformats.org/officeDocument/2006/relationships/image" Target="../media/image218.jpeg"/></Relationships>
</file>

<file path=ppt/slides/_rels/slide7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jpeg"/></Relationships>
</file>

<file path=ppt/slides/_rels/slide74.xml.rels><?xml version="1.0" encoding="UTF-8" standalone="yes"?>
<Relationships xmlns="http://schemas.openxmlformats.org/package/2006/relationships"><Relationship Id="rId8" Type="http://schemas.openxmlformats.org/officeDocument/2006/relationships/image" Target="../media/image229.png"/><Relationship Id="rId13" Type="http://schemas.openxmlformats.org/officeDocument/2006/relationships/image" Target="../media/image234.png"/><Relationship Id="rId18" Type="http://schemas.openxmlformats.org/officeDocument/2006/relationships/image" Target="../media/image239.gif"/><Relationship Id="rId26" Type="http://schemas.openxmlformats.org/officeDocument/2006/relationships/image" Target="../media/image247.jpeg"/><Relationship Id="rId3" Type="http://schemas.openxmlformats.org/officeDocument/2006/relationships/image" Target="../media/image224.png"/><Relationship Id="rId21" Type="http://schemas.openxmlformats.org/officeDocument/2006/relationships/image" Target="../media/image242.jpeg"/><Relationship Id="rId7" Type="http://schemas.openxmlformats.org/officeDocument/2006/relationships/image" Target="../media/image228.png"/><Relationship Id="rId12" Type="http://schemas.openxmlformats.org/officeDocument/2006/relationships/image" Target="../media/image233.jpeg"/><Relationship Id="rId17" Type="http://schemas.openxmlformats.org/officeDocument/2006/relationships/image" Target="../media/image238.png"/><Relationship Id="rId25" Type="http://schemas.openxmlformats.org/officeDocument/2006/relationships/image" Target="../media/image246.jpeg"/><Relationship Id="rId2" Type="http://schemas.openxmlformats.org/officeDocument/2006/relationships/image" Target="../media/image2.png"/><Relationship Id="rId16" Type="http://schemas.openxmlformats.org/officeDocument/2006/relationships/image" Target="../media/image237.jpeg"/><Relationship Id="rId20" Type="http://schemas.openxmlformats.org/officeDocument/2006/relationships/image" Target="../media/image241.jpeg"/><Relationship Id="rId1" Type="http://schemas.openxmlformats.org/officeDocument/2006/relationships/slideLayout" Target="../slideLayouts/slideLayout7.xml"/><Relationship Id="rId6" Type="http://schemas.openxmlformats.org/officeDocument/2006/relationships/image" Target="../media/image227.jpeg"/><Relationship Id="rId11" Type="http://schemas.openxmlformats.org/officeDocument/2006/relationships/image" Target="../media/image232.gif"/><Relationship Id="rId24" Type="http://schemas.openxmlformats.org/officeDocument/2006/relationships/image" Target="../media/image245.png"/><Relationship Id="rId5" Type="http://schemas.openxmlformats.org/officeDocument/2006/relationships/image" Target="../media/image226.jpeg"/><Relationship Id="rId15" Type="http://schemas.openxmlformats.org/officeDocument/2006/relationships/image" Target="../media/image236.jpeg"/><Relationship Id="rId23" Type="http://schemas.openxmlformats.org/officeDocument/2006/relationships/image" Target="../media/image244.png"/><Relationship Id="rId10" Type="http://schemas.openxmlformats.org/officeDocument/2006/relationships/image" Target="../media/image231.png"/><Relationship Id="rId19" Type="http://schemas.openxmlformats.org/officeDocument/2006/relationships/image" Target="../media/image240.jpeg"/><Relationship Id="rId4" Type="http://schemas.openxmlformats.org/officeDocument/2006/relationships/image" Target="../media/image225.png"/><Relationship Id="rId9" Type="http://schemas.openxmlformats.org/officeDocument/2006/relationships/image" Target="../media/image230.png"/><Relationship Id="rId14" Type="http://schemas.openxmlformats.org/officeDocument/2006/relationships/image" Target="../media/image235.png"/><Relationship Id="rId22" Type="http://schemas.openxmlformats.org/officeDocument/2006/relationships/image" Target="../media/image243.jpeg"/><Relationship Id="rId27" Type="http://schemas.openxmlformats.org/officeDocument/2006/relationships/image" Target="../media/image248.png"/></Relationships>
</file>

<file path=ppt/slides/_rels/slide75.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14.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1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p:txBody>
          <a:bodyPr/>
          <a:lstStyle/>
          <a:p>
            <a:pPr eaLnBrk="1" hangingPunct="1"/>
            <a:endParaRPr lang="tr-TR" smtClean="0"/>
          </a:p>
        </p:txBody>
      </p:sp>
      <p:sp>
        <p:nvSpPr>
          <p:cNvPr id="10243" name="Rectangle 3"/>
          <p:cNvSpPr>
            <a:spLocks noGrp="1" noChangeArrowheads="1"/>
          </p:cNvSpPr>
          <p:nvPr>
            <p:ph type="subTitle" idx="1"/>
          </p:nvPr>
        </p:nvSpPr>
        <p:spPr/>
        <p:txBody>
          <a:bodyPr/>
          <a:lstStyle/>
          <a:p>
            <a:pPr eaLnBrk="1" hangingPunct="1"/>
            <a:endParaRPr lang="tr-TR" smtClean="0"/>
          </a:p>
        </p:txBody>
      </p:sp>
      <p:pic>
        <p:nvPicPr>
          <p:cNvPr id="10244" name="Picture 4" descr="sıva yüzeyi"/>
          <p:cNvPicPr>
            <a:picLocks noChangeAspect="1" noChangeArrowheads="1"/>
          </p:cNvPicPr>
          <p:nvPr/>
        </p:nvPicPr>
        <p:blipFill>
          <a:blip r:embed="rId2"/>
          <a:srcRect/>
          <a:stretch>
            <a:fillRect/>
          </a:stretch>
        </p:blipFill>
        <p:spPr bwMode="auto">
          <a:xfrm>
            <a:off x="-468313" y="0"/>
            <a:ext cx="9612313" cy="6858000"/>
          </a:xfrm>
          <a:prstGeom prst="rect">
            <a:avLst/>
          </a:prstGeom>
          <a:noFill/>
          <a:ln w="9525">
            <a:noFill/>
            <a:miter lim="800000"/>
            <a:headEnd/>
            <a:tailEnd/>
          </a:ln>
        </p:spPr>
      </p:pic>
      <p:pic>
        <p:nvPicPr>
          <p:cNvPr id="10245" name="Picture 5" descr="thermoins"/>
          <p:cNvPicPr>
            <a:picLocks noChangeAspect="1" noChangeArrowheads="1"/>
          </p:cNvPicPr>
          <p:nvPr/>
        </p:nvPicPr>
        <p:blipFill>
          <a:blip r:embed="rId3"/>
          <a:srcRect/>
          <a:stretch>
            <a:fillRect/>
          </a:stretch>
        </p:blipFill>
        <p:spPr bwMode="auto">
          <a:xfrm>
            <a:off x="0" y="333375"/>
            <a:ext cx="2484438" cy="1079500"/>
          </a:xfrm>
          <a:prstGeom prst="rect">
            <a:avLst/>
          </a:prstGeom>
          <a:noFill/>
          <a:ln w="9525">
            <a:noFill/>
            <a:miter lim="800000"/>
            <a:headEnd/>
            <a:tailEnd/>
          </a:ln>
        </p:spPr>
      </p:pic>
      <p:sp>
        <p:nvSpPr>
          <p:cNvPr id="10246" name="Text Box 6"/>
          <p:cNvSpPr txBox="1">
            <a:spLocks noChangeArrowheads="1"/>
          </p:cNvSpPr>
          <p:nvPr/>
        </p:nvSpPr>
        <p:spPr bwMode="auto">
          <a:xfrm>
            <a:off x="3111500" y="4097338"/>
            <a:ext cx="184150" cy="366712"/>
          </a:xfrm>
          <a:prstGeom prst="rect">
            <a:avLst/>
          </a:prstGeom>
          <a:noFill/>
          <a:ln w="9525">
            <a:noFill/>
            <a:miter lim="800000"/>
            <a:headEnd/>
            <a:tailEnd/>
          </a:ln>
        </p:spPr>
        <p:txBody>
          <a:bodyPr wrap="none">
            <a:spAutoFit/>
          </a:bodyPr>
          <a:lstStyle/>
          <a:p>
            <a:endParaRPr lang="tr-TR"/>
          </a:p>
        </p:txBody>
      </p:sp>
      <p:pic>
        <p:nvPicPr>
          <p:cNvPr id="10247" name="Picture 9" descr="a"/>
          <p:cNvPicPr>
            <a:picLocks noChangeAspect="1" noChangeArrowheads="1"/>
          </p:cNvPicPr>
          <p:nvPr/>
        </p:nvPicPr>
        <p:blipFill>
          <a:blip r:embed="rId4"/>
          <a:srcRect/>
          <a:stretch>
            <a:fillRect/>
          </a:stretch>
        </p:blipFill>
        <p:spPr bwMode="auto">
          <a:xfrm>
            <a:off x="6443663" y="2349500"/>
            <a:ext cx="1728787" cy="2016125"/>
          </a:xfrm>
          <a:prstGeom prst="rect">
            <a:avLst/>
          </a:prstGeom>
          <a:noFill/>
          <a:ln w="9525">
            <a:noFill/>
            <a:miter lim="800000"/>
            <a:headEnd/>
            <a:tailEnd/>
          </a:ln>
        </p:spPr>
      </p:pic>
      <p:pic>
        <p:nvPicPr>
          <p:cNvPr id="10248" name="Picture 10" descr="b"/>
          <p:cNvPicPr>
            <a:picLocks noChangeAspect="1" noChangeArrowheads="1"/>
          </p:cNvPicPr>
          <p:nvPr/>
        </p:nvPicPr>
        <p:blipFill>
          <a:blip r:embed="rId5"/>
          <a:srcRect/>
          <a:stretch>
            <a:fillRect/>
          </a:stretch>
        </p:blipFill>
        <p:spPr bwMode="auto">
          <a:xfrm>
            <a:off x="4859338" y="2349500"/>
            <a:ext cx="1655762" cy="2016125"/>
          </a:xfrm>
          <a:prstGeom prst="rect">
            <a:avLst/>
          </a:prstGeom>
          <a:noFill/>
          <a:ln w="9525">
            <a:noFill/>
            <a:miter lim="800000"/>
            <a:headEnd/>
            <a:tailEnd/>
          </a:ln>
        </p:spPr>
      </p:pic>
      <p:pic>
        <p:nvPicPr>
          <p:cNvPr id="10249" name="Picture 11" descr="c"/>
          <p:cNvPicPr>
            <a:picLocks noChangeAspect="1" noChangeArrowheads="1"/>
          </p:cNvPicPr>
          <p:nvPr/>
        </p:nvPicPr>
        <p:blipFill>
          <a:blip r:embed="rId6"/>
          <a:srcRect/>
          <a:stretch>
            <a:fillRect/>
          </a:stretch>
        </p:blipFill>
        <p:spPr bwMode="auto">
          <a:xfrm>
            <a:off x="3203575" y="2349500"/>
            <a:ext cx="1296988" cy="2016125"/>
          </a:xfrm>
          <a:prstGeom prst="rect">
            <a:avLst/>
          </a:prstGeom>
          <a:noFill/>
          <a:ln w="9525">
            <a:noFill/>
            <a:miter lim="800000"/>
            <a:headEnd/>
            <a:tailEnd/>
          </a:ln>
        </p:spPr>
      </p:pic>
      <p:pic>
        <p:nvPicPr>
          <p:cNvPr id="10250" name="Picture 12" descr="d"/>
          <p:cNvPicPr>
            <a:picLocks noChangeAspect="1" noChangeArrowheads="1"/>
          </p:cNvPicPr>
          <p:nvPr/>
        </p:nvPicPr>
        <p:blipFill>
          <a:blip r:embed="rId7"/>
          <a:srcRect/>
          <a:stretch>
            <a:fillRect/>
          </a:stretch>
        </p:blipFill>
        <p:spPr bwMode="auto">
          <a:xfrm>
            <a:off x="1979613" y="2349500"/>
            <a:ext cx="1223962" cy="2016125"/>
          </a:xfrm>
          <a:prstGeom prst="rect">
            <a:avLst/>
          </a:prstGeom>
          <a:noFill/>
          <a:ln w="9525">
            <a:noFill/>
            <a:miter lim="800000"/>
            <a:headEnd/>
            <a:tailEnd/>
          </a:ln>
        </p:spPr>
      </p:pic>
      <p:pic>
        <p:nvPicPr>
          <p:cNvPr id="10251" name="Picture 13" descr="e"/>
          <p:cNvPicPr>
            <a:picLocks noChangeAspect="1" noChangeArrowheads="1"/>
          </p:cNvPicPr>
          <p:nvPr/>
        </p:nvPicPr>
        <p:blipFill>
          <a:blip r:embed="rId8"/>
          <a:srcRect/>
          <a:stretch>
            <a:fillRect/>
          </a:stretch>
        </p:blipFill>
        <p:spPr bwMode="auto">
          <a:xfrm>
            <a:off x="250825" y="2349500"/>
            <a:ext cx="1873250" cy="2016125"/>
          </a:xfrm>
          <a:prstGeom prst="rect">
            <a:avLst/>
          </a:prstGeom>
          <a:noFill/>
          <a:ln w="9525">
            <a:noFill/>
            <a:miter lim="800000"/>
            <a:headEnd/>
            <a:tailEnd/>
          </a:ln>
        </p:spPr>
      </p:pic>
      <p:pic>
        <p:nvPicPr>
          <p:cNvPr id="10252" name="Picture 14"/>
          <p:cNvPicPr>
            <a:picLocks noChangeAspect="1" noChangeArrowheads="1"/>
          </p:cNvPicPr>
          <p:nvPr/>
        </p:nvPicPr>
        <p:blipFill>
          <a:blip r:embed="rId9"/>
          <a:srcRect/>
          <a:stretch>
            <a:fillRect/>
          </a:stretch>
        </p:blipFill>
        <p:spPr bwMode="auto">
          <a:xfrm>
            <a:off x="4500563" y="2349500"/>
            <a:ext cx="358775" cy="2016125"/>
          </a:xfrm>
          <a:prstGeom prst="rect">
            <a:avLst/>
          </a:prstGeom>
          <a:noFill/>
          <a:ln w="9525">
            <a:noFill/>
            <a:miter lim="800000"/>
            <a:headEnd/>
            <a:tailEnd/>
          </a:ln>
        </p:spPr>
      </p:pic>
      <p:pic>
        <p:nvPicPr>
          <p:cNvPr id="10253" name="Picture 15"/>
          <p:cNvPicPr>
            <a:picLocks noChangeAspect="1" noChangeArrowheads="1"/>
          </p:cNvPicPr>
          <p:nvPr/>
        </p:nvPicPr>
        <p:blipFill>
          <a:blip r:embed="rId9"/>
          <a:srcRect/>
          <a:stretch>
            <a:fillRect/>
          </a:stretch>
        </p:blipFill>
        <p:spPr bwMode="auto">
          <a:xfrm>
            <a:off x="8101013" y="2349500"/>
            <a:ext cx="1042987" cy="2016125"/>
          </a:xfrm>
          <a:prstGeom prst="rect">
            <a:avLst/>
          </a:prstGeom>
          <a:noFill/>
          <a:ln w="9525">
            <a:noFill/>
            <a:miter lim="800000"/>
            <a:headEnd/>
            <a:tailEnd/>
          </a:ln>
        </p:spPr>
      </p:pic>
      <p:pic>
        <p:nvPicPr>
          <p:cNvPr id="10254" name="Picture 16"/>
          <p:cNvPicPr>
            <a:picLocks noChangeAspect="1" noChangeArrowheads="1"/>
          </p:cNvPicPr>
          <p:nvPr/>
        </p:nvPicPr>
        <p:blipFill>
          <a:blip r:embed="rId10"/>
          <a:srcRect/>
          <a:stretch>
            <a:fillRect/>
          </a:stretch>
        </p:blipFill>
        <p:spPr bwMode="auto">
          <a:xfrm>
            <a:off x="4484688" y="2863850"/>
            <a:ext cx="176212" cy="1130300"/>
          </a:xfrm>
          <a:prstGeom prst="rect">
            <a:avLst/>
          </a:prstGeom>
          <a:noFill/>
          <a:ln w="9525">
            <a:noFill/>
            <a:miter lim="800000"/>
            <a:headEnd/>
            <a:tailEnd/>
          </a:ln>
        </p:spPr>
      </p:pic>
      <p:pic>
        <p:nvPicPr>
          <p:cNvPr id="10255" name="Picture 17"/>
          <p:cNvPicPr>
            <a:picLocks noChangeAspect="1" noChangeArrowheads="1"/>
          </p:cNvPicPr>
          <p:nvPr/>
        </p:nvPicPr>
        <p:blipFill>
          <a:blip r:embed="rId9"/>
          <a:srcRect/>
          <a:stretch>
            <a:fillRect/>
          </a:stretch>
        </p:blipFill>
        <p:spPr bwMode="auto">
          <a:xfrm>
            <a:off x="-468313" y="2349500"/>
            <a:ext cx="719138" cy="2016125"/>
          </a:xfrm>
          <a:prstGeom prst="rect">
            <a:avLst/>
          </a:prstGeom>
          <a:noFill/>
          <a:ln w="9525">
            <a:noFill/>
            <a:miter lim="800000"/>
            <a:headEnd/>
            <a:tailEnd/>
          </a:ln>
        </p:spPr>
      </p:pic>
      <p:sp>
        <p:nvSpPr>
          <p:cNvPr id="10256" name="Text Box 18"/>
          <p:cNvSpPr txBox="1">
            <a:spLocks noChangeArrowheads="1"/>
          </p:cNvSpPr>
          <p:nvPr/>
        </p:nvSpPr>
        <p:spPr bwMode="auto">
          <a:xfrm>
            <a:off x="0" y="3860800"/>
            <a:ext cx="9012238" cy="579438"/>
          </a:xfrm>
          <a:prstGeom prst="rect">
            <a:avLst/>
          </a:prstGeom>
          <a:noFill/>
          <a:ln w="9525">
            <a:noFill/>
            <a:miter lim="800000"/>
            <a:headEnd/>
            <a:tailEnd/>
          </a:ln>
        </p:spPr>
        <p:txBody>
          <a:bodyPr>
            <a:spAutoFit/>
          </a:bodyPr>
          <a:lstStyle/>
          <a:p>
            <a:pPr algn="ctr"/>
            <a:r>
              <a:rPr lang="tr-TR" sz="3200" b="1">
                <a:solidFill>
                  <a:srgbClr val="009900"/>
                </a:solidFill>
              </a:rPr>
              <a:t>Doğru</a:t>
            </a:r>
            <a:r>
              <a:rPr lang="tr-TR" sz="3200" b="1"/>
              <a:t> </a:t>
            </a:r>
            <a:r>
              <a:rPr lang="tr-TR" sz="3200" b="1">
                <a:solidFill>
                  <a:srgbClr val="FF0000"/>
                </a:solidFill>
              </a:rPr>
              <a:t>yalıtım,</a:t>
            </a:r>
            <a:r>
              <a:rPr lang="tr-TR" sz="3200" b="1"/>
              <a:t> </a:t>
            </a:r>
            <a:r>
              <a:rPr lang="tr-TR" sz="3200" b="1">
                <a:solidFill>
                  <a:srgbClr val="009900"/>
                </a:solidFill>
              </a:rPr>
              <a:t>geleceğe yatırımdır…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457200" y="981075"/>
            <a:ext cx="8229600" cy="360363"/>
          </a:xfrm>
        </p:spPr>
        <p:txBody>
          <a:bodyPr/>
          <a:lstStyle/>
          <a:p>
            <a:pPr algn="l" eaLnBrk="1" hangingPunct="1"/>
            <a:r>
              <a:rPr lang="tr-TR" sz="1700" b="1" i="1" smtClean="0">
                <a:solidFill>
                  <a:srgbClr val="009900"/>
                </a:solidFill>
                <a:latin typeface="Times New Roman" pitchFamily="18" charset="0"/>
              </a:rPr>
              <a:t>Thermoins-Teras&amp;Çatı</a:t>
            </a:r>
            <a:endParaRPr lang="tr-TR" sz="1700" b="1" smtClean="0">
              <a:latin typeface="Times New Roman" pitchFamily="18" charset="0"/>
            </a:endParaRPr>
          </a:p>
        </p:txBody>
      </p:sp>
      <p:graphicFrame>
        <p:nvGraphicFramePr>
          <p:cNvPr id="6146" name="Object 3"/>
          <p:cNvGraphicFramePr>
            <a:graphicFrameLocks noGrp="1" noChangeAspect="1"/>
          </p:cNvGraphicFramePr>
          <p:nvPr>
            <p:ph sz="quarter" idx="1"/>
          </p:nvPr>
        </p:nvGraphicFramePr>
        <p:xfrm>
          <a:off x="457200" y="1600200"/>
          <a:ext cx="4038600" cy="2184400"/>
        </p:xfrm>
        <a:graphic>
          <a:graphicData uri="http://schemas.openxmlformats.org/presentationml/2006/ole">
            <p:oleObj spid="_x0000_s33794" name="Grafik" r:id="rId3" imgW="3924198" imgH="2057468" progId="MSGraph.Chart.8">
              <p:embed followColorScheme="full"/>
            </p:oleObj>
          </a:graphicData>
        </a:graphic>
      </p:graphicFrame>
      <p:sp>
        <p:nvSpPr>
          <p:cNvPr id="6148" name="Rectangle 4"/>
          <p:cNvSpPr>
            <a:spLocks noGrp="1" noChangeArrowheads="1"/>
          </p:cNvSpPr>
          <p:nvPr>
            <p:ph sz="quarter" idx="2"/>
          </p:nvPr>
        </p:nvSpPr>
        <p:spPr>
          <a:xfrm>
            <a:off x="0" y="3429000"/>
            <a:ext cx="5508625" cy="3143272"/>
          </a:xfrm>
        </p:spPr>
        <p:txBody>
          <a:bodyPr/>
          <a:lstStyle/>
          <a:p>
            <a:pPr eaLnBrk="1" hangingPunct="1">
              <a:buFontTx/>
              <a:buNone/>
            </a:pPr>
            <a:r>
              <a:rPr lang="tr-TR" sz="900" u="sng" dirty="0" smtClean="0">
                <a:solidFill>
                  <a:srgbClr val="FF0000"/>
                </a:solidFill>
                <a:latin typeface="Times New Roman" pitchFamily="18" charset="0"/>
              </a:rPr>
              <a:t>Uygulama Alanları:</a:t>
            </a:r>
            <a:r>
              <a:rPr lang="tr-TR" sz="900" dirty="0" smtClean="0">
                <a:latin typeface="Times New Roman" pitchFamily="18" charset="0"/>
              </a:rPr>
              <a:t> Ev, işyeri vb. her türlü yapının açık ve kapalı çatı katlarında son kat olarak kullanılabilir. Yapı zeminine uyumlu olduğu için uygulama öncesi bir ara kat uygulaması gerektirmez.</a:t>
            </a:r>
          </a:p>
          <a:p>
            <a:pPr eaLnBrk="1" hangingPunct="1">
              <a:buFontTx/>
              <a:buNone/>
            </a:pPr>
            <a:endParaRPr lang="tr-TR" sz="900" dirty="0" smtClean="0">
              <a:latin typeface="Times New Roman" pitchFamily="18" charset="0"/>
            </a:endParaRPr>
          </a:p>
          <a:p>
            <a:pPr eaLnBrk="1" hangingPunct="1">
              <a:buFontTx/>
              <a:buNone/>
            </a:pPr>
            <a:r>
              <a:rPr lang="tr-TR" sz="900" u="sng" dirty="0" smtClean="0">
                <a:solidFill>
                  <a:srgbClr val="FF0000"/>
                </a:solidFill>
                <a:latin typeface="Times New Roman" pitchFamily="18" charset="0"/>
              </a:rPr>
              <a:t>Harç Hazırlanışı:</a:t>
            </a:r>
            <a:r>
              <a:rPr lang="tr-TR" sz="900" dirty="0" smtClean="0">
                <a:latin typeface="Times New Roman" pitchFamily="18" charset="0"/>
              </a:rPr>
              <a:t> 12 Kg.lık </a:t>
            </a:r>
            <a:r>
              <a:rPr lang="tr-TR" sz="900" dirty="0" err="1" smtClean="0">
                <a:latin typeface="Times New Roman" pitchFamily="18" charset="0"/>
              </a:rPr>
              <a:t>Thermoins</a:t>
            </a:r>
            <a:r>
              <a:rPr lang="tr-TR" sz="900" dirty="0" smtClean="0">
                <a:latin typeface="Times New Roman" pitchFamily="18" charset="0"/>
              </a:rPr>
              <a:t> Teras torbasına 7-8 </a:t>
            </a:r>
            <a:r>
              <a:rPr lang="tr-TR" sz="900" dirty="0" err="1" smtClean="0">
                <a:latin typeface="Times New Roman" pitchFamily="18" charset="0"/>
              </a:rPr>
              <a:t>lt</a:t>
            </a:r>
            <a:r>
              <a:rPr lang="tr-TR" sz="900" dirty="0" smtClean="0">
                <a:latin typeface="Times New Roman" pitchFamily="18" charset="0"/>
              </a:rPr>
              <a:t>. su kademeli olarak ilave edilip düşük devirli mikserle 6-8 </a:t>
            </a:r>
            <a:r>
              <a:rPr lang="tr-TR" sz="900" dirty="0" err="1" smtClean="0">
                <a:latin typeface="Times New Roman" pitchFamily="18" charset="0"/>
              </a:rPr>
              <a:t>dk</a:t>
            </a:r>
            <a:r>
              <a:rPr lang="tr-TR" sz="900" dirty="0" smtClean="0">
                <a:latin typeface="Times New Roman" pitchFamily="18" charset="0"/>
              </a:rPr>
              <a:t>. harç homojen oluncaya kadar karıştırılır. </a:t>
            </a:r>
            <a:r>
              <a:rPr lang="tr-TR" sz="900" dirty="0" smtClean="0">
                <a:solidFill>
                  <a:srgbClr val="000000"/>
                </a:solidFill>
                <a:latin typeface="Times New Roman" pitchFamily="18" charset="0"/>
              </a:rPr>
              <a:t>Suyun tamamı bir defada konmayıp kademeli olarak ilave edilir. Bir torbanın tamamının aynı anda karıştırılması ve kullanılması önerilir. Hazırlanan karışım 2 saat içinde kullanılmalıdır. Karışım mala ya da makine ile yüzeye uygulanabilir </a:t>
            </a:r>
            <a:r>
              <a:rPr lang="tr-TR" sz="900" dirty="0" smtClean="0">
                <a:latin typeface="Times New Roman" pitchFamily="18" charset="0"/>
              </a:rPr>
              <a:t>Uygulama sonrası yüzey priz alırken son kat düzeltme işlemi yapılmalıdır.</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Uygulama Sıcaklığı:</a:t>
            </a:r>
            <a:r>
              <a:rPr lang="tr-TR" sz="900" u="sng" dirty="0" smtClean="0">
                <a:latin typeface="Times New Roman" pitchFamily="18" charset="0"/>
              </a:rPr>
              <a:t>5</a:t>
            </a:r>
            <a:r>
              <a:rPr lang="tr-TR" sz="900" dirty="0" smtClean="0">
                <a:latin typeface="Times New Roman" pitchFamily="18" charset="0"/>
              </a:rPr>
              <a:t> cm ye kadar olan uygulamalar için +5 ºC ve +30ºC aralığında, 5 cm ve üzeri uygulamalar için +5 ºC ve +22 ºC sıcaklıkta çalışılmalıdır. Aşırı rüzgârlı havalarda uygulamalarından kaçınılmalıdır.</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Saklama Koşulları: </a:t>
            </a:r>
            <a:r>
              <a:rPr lang="tr-TR" sz="900" dirty="0" smtClean="0">
                <a:latin typeface="Times New Roman" pitchFamily="18" charset="0"/>
              </a:rPr>
              <a:t>Kuru ortamda ve su ile temasın olmadan +5 C° ve üzerinde muhafaza edilir.</a:t>
            </a:r>
          </a:p>
          <a:p>
            <a:pPr eaLnBrk="1" hangingPunct="1">
              <a:buFontTx/>
              <a:buNone/>
            </a:pPr>
            <a:r>
              <a:rPr lang="tr-TR" sz="900" u="sng" dirty="0" smtClean="0">
                <a:solidFill>
                  <a:srgbClr val="FF0000"/>
                </a:solidFill>
                <a:latin typeface="Times New Roman" pitchFamily="18" charset="0"/>
              </a:rPr>
              <a:t> </a:t>
            </a:r>
            <a:endParaRPr lang="tr-TR" sz="900" dirty="0" smtClean="0">
              <a:latin typeface="Times New Roman" pitchFamily="18" charset="0"/>
            </a:endParaRPr>
          </a:p>
          <a:p>
            <a:pPr eaLnBrk="1" hangingPunct="1">
              <a:buFontTx/>
              <a:buNone/>
            </a:pPr>
            <a:r>
              <a:rPr lang="tr-TR" sz="900" u="sng" dirty="0" smtClean="0">
                <a:solidFill>
                  <a:srgbClr val="FF0000"/>
                </a:solidFill>
                <a:latin typeface="Times New Roman" pitchFamily="18" charset="0"/>
              </a:rPr>
              <a:t>Uygulama: </a:t>
            </a:r>
            <a:r>
              <a:rPr lang="tr-TR" sz="900" dirty="0" smtClean="0">
                <a:latin typeface="Times New Roman" pitchFamily="18" charset="0"/>
              </a:rPr>
              <a:t>Uygulanacak zemin temizlenmeli, boya, parafin, kalıp yağı gibi </a:t>
            </a:r>
            <a:r>
              <a:rPr lang="tr-TR" sz="900" dirty="0" err="1" smtClean="0">
                <a:latin typeface="Times New Roman" pitchFamily="18" charset="0"/>
              </a:rPr>
              <a:t>aderansı</a:t>
            </a:r>
            <a:r>
              <a:rPr lang="tr-TR" sz="900" dirty="0" smtClean="0">
                <a:latin typeface="Times New Roman" pitchFamily="18" charset="0"/>
              </a:rPr>
              <a:t> düşürecek kimyasallardan arındırılmalıdır. Yüzeyde eğer derin çatlaklar varsa başka bir malzeme ile doldurulmasına gerek yoktur, üstün yayılma ve kapama özelliği ile </a:t>
            </a:r>
            <a:r>
              <a:rPr lang="tr-TR" sz="900" dirty="0" err="1" smtClean="0">
                <a:latin typeface="Times New Roman" pitchFamily="18" charset="0"/>
              </a:rPr>
              <a:t>Thermoins</a:t>
            </a:r>
            <a:r>
              <a:rPr lang="tr-TR" sz="900" dirty="0" smtClean="0">
                <a:latin typeface="Times New Roman" pitchFamily="18" charset="0"/>
              </a:rPr>
              <a:t> Teras başka malzemelere ihtiyaç duymaksızın tek başına yeterlidir. 48 saat sonra şap uygulamasının üzerinde gezilebilir. Fayans ve benzeri zemin kaplamaları için uygulama sonrası 7 gün beklenmelidir.</a:t>
            </a:r>
            <a:endParaRPr lang="tr-TR" sz="900" dirty="0" smtClean="0"/>
          </a:p>
          <a:p>
            <a:pPr eaLnBrk="1" hangingPunct="1">
              <a:buFontTx/>
              <a:buNone/>
            </a:pPr>
            <a:r>
              <a:rPr lang="tr-TR" sz="900" u="sng" dirty="0" smtClean="0">
                <a:solidFill>
                  <a:srgbClr val="FF0000"/>
                </a:solidFill>
                <a:latin typeface="Times New Roman" pitchFamily="18" charset="0"/>
              </a:rPr>
              <a:t>Malzeme Tüketimi</a:t>
            </a:r>
            <a:r>
              <a:rPr lang="tr-TR" sz="900" dirty="0" smtClean="0">
                <a:solidFill>
                  <a:srgbClr val="FF0000"/>
                </a:solidFill>
                <a:latin typeface="Times New Roman" pitchFamily="18" charset="0"/>
              </a:rPr>
              <a:t>: </a:t>
            </a:r>
            <a:r>
              <a:rPr lang="tr-TR" sz="900" dirty="0" smtClean="0">
                <a:latin typeface="Times New Roman" pitchFamily="18" charset="0"/>
              </a:rPr>
              <a:t>1 cm. kalınlık için 1 m² yüzeye 4,5-5 kg. </a:t>
            </a:r>
            <a:r>
              <a:rPr lang="tr-TR" sz="900" dirty="0" err="1" smtClean="0">
                <a:latin typeface="Times New Roman" pitchFamily="18" charset="0"/>
              </a:rPr>
              <a:t>Thermoins</a:t>
            </a:r>
            <a:r>
              <a:rPr lang="tr-TR" sz="900" dirty="0" smtClean="0">
                <a:latin typeface="Times New Roman" pitchFamily="18" charset="0"/>
              </a:rPr>
              <a:t> çatı/teras kullanılmaktadır</a:t>
            </a:r>
            <a:r>
              <a:rPr lang="tr-TR" sz="1000" dirty="0" smtClean="0">
                <a:latin typeface="Times New Roman" pitchFamily="18" charset="0"/>
              </a:rPr>
              <a:t>.</a:t>
            </a:r>
            <a:endParaRPr lang="tr-TR" sz="2400" dirty="0" smtClean="0"/>
          </a:p>
        </p:txBody>
      </p:sp>
      <p:pic>
        <p:nvPicPr>
          <p:cNvPr id="6149" name="Picture 5" descr="thermoins"/>
          <p:cNvPicPr>
            <a:picLocks noChangeAspect="1" noChangeArrowheads="1"/>
          </p:cNvPicPr>
          <p:nvPr/>
        </p:nvPicPr>
        <p:blipFill>
          <a:blip r:embed="rId4"/>
          <a:srcRect/>
          <a:stretch>
            <a:fillRect/>
          </a:stretch>
        </p:blipFill>
        <p:spPr bwMode="auto">
          <a:xfrm>
            <a:off x="468313" y="188913"/>
            <a:ext cx="2286000" cy="838200"/>
          </a:xfrm>
          <a:prstGeom prst="rect">
            <a:avLst/>
          </a:prstGeom>
          <a:noFill/>
          <a:ln w="9525">
            <a:noFill/>
            <a:miter lim="800000"/>
            <a:headEnd/>
            <a:tailEnd/>
          </a:ln>
        </p:spPr>
      </p:pic>
      <p:graphicFrame>
        <p:nvGraphicFramePr>
          <p:cNvPr id="203832" name="Group 56"/>
          <p:cNvGraphicFramePr>
            <a:graphicFrameLocks noGrp="1"/>
          </p:cNvGraphicFramePr>
          <p:nvPr>
            <p:ph sz="half" idx="3"/>
          </p:nvPr>
        </p:nvGraphicFramePr>
        <p:xfrm>
          <a:off x="5435600" y="333375"/>
          <a:ext cx="3384550" cy="5553066"/>
        </p:xfrm>
        <a:graphic>
          <a:graphicData uri="http://schemas.openxmlformats.org/drawingml/2006/table">
            <a:tbl>
              <a:tblPr/>
              <a:tblGrid>
                <a:gridCol w="1636730"/>
                <a:gridCol w="1747820"/>
              </a:tblGrid>
              <a:tr h="6508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sz="1500" b="1" i="0" u="none" strike="noStrike" cap="none" normalizeH="0" baseline="0" dirty="0" smtClean="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700" b="0" i="0" u="none" strike="noStrike" cap="none" normalizeH="0" baseline="0" dirty="0" smtClean="0">
                          <a:ln>
                            <a:noFill/>
                          </a:ln>
                          <a:solidFill>
                            <a:srgbClr val="FF0000"/>
                          </a:solidFill>
                          <a:effectLst/>
                          <a:latin typeface="Times New Roman" pitchFamily="18" charset="0"/>
                        </a:rPr>
                        <a:t>TEKNİK ÖZELLİKLER</a:t>
                      </a:r>
                      <a:r>
                        <a:rPr kumimoji="0" lang="tr-TR" sz="1800" b="1" i="1" u="none" strike="noStrike" cap="none" normalizeH="0" baseline="0" dirty="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tr-TR"/>
                    </a:p>
                  </a:txBody>
                  <a:tcPr/>
                </a:tc>
              </a:tr>
              <a:tr h="331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500" b="1" i="0" u="none" strike="noStrike" cap="none" normalizeH="0" baseline="0" smtClean="0">
                          <a:ln>
                            <a:noFill/>
                          </a:ln>
                          <a:solidFill>
                            <a:schemeClr val="tx1"/>
                          </a:solidFill>
                          <a:effectLst/>
                          <a:latin typeface="Times New Roman" pitchFamily="18" charset="0"/>
                        </a:rPr>
                        <a:t>Görünüş</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500" b="0" i="0" u="none" strike="noStrike" cap="none" normalizeH="0" baseline="0" smtClean="0">
                          <a:ln>
                            <a:noFill/>
                          </a:ln>
                          <a:solidFill>
                            <a:schemeClr val="tx1"/>
                          </a:solidFill>
                          <a:effectLst/>
                          <a:latin typeface="Times New Roman" pitchFamily="18" charset="0"/>
                        </a:rPr>
                        <a:t>Uçuk Gri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13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chemeClr val="tx1"/>
                          </a:solidFill>
                          <a:effectLst/>
                          <a:latin typeface="Times New Roman" pitchFamily="18" charset="0"/>
                        </a:rPr>
                        <a:t>Kuru Yoğunluk</a:t>
                      </a:r>
                      <a:r>
                        <a:rPr kumimoji="0" lang="tr-TR" sz="2800" b="1" i="0" u="none" strike="noStrike" cap="none" normalizeH="0" baseline="0" dirty="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510 ± 50 kg/m³</a:t>
                      </a:r>
                      <a:r>
                        <a:rPr kumimoji="0" lang="tr-TR" sz="2800" b="0" i="0" u="none" strike="noStrike" cap="none" normalizeH="0" baseline="0" dirty="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dirty="0" smtClean="0">
                          <a:ln>
                            <a:noFill/>
                          </a:ln>
                          <a:solidFill>
                            <a:schemeClr val="tx1"/>
                          </a:solidFill>
                          <a:effectLst/>
                          <a:latin typeface="Times New Roman" pitchFamily="18" charset="0"/>
                        </a:rPr>
                        <a:t>Basınç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CS II 2,20 N/mm²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Bağ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0.38 N/mm²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8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Su Emme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W2 0,43 kg/ m² </a:t>
                      </a:r>
                      <a:r>
                        <a:rPr kumimoji="0" lang="tr-TR" sz="1100" b="0" i="0" u="none" strike="noStrike" cap="none" normalizeH="0" baseline="0" dirty="0" err="1" smtClean="0">
                          <a:ln>
                            <a:noFill/>
                          </a:ln>
                          <a:solidFill>
                            <a:schemeClr val="tx1"/>
                          </a:solidFill>
                          <a:effectLst/>
                          <a:latin typeface="Times New Roman" pitchFamily="18" charset="0"/>
                        </a:rPr>
                        <a:t>min</a:t>
                      </a:r>
                      <a:r>
                        <a:rPr kumimoji="0" lang="tr-TR" sz="1100" b="0" i="0" u="none" strike="noStrike" cap="none" normalizeH="0" baseline="0" dirty="0" smtClean="0">
                          <a:ln>
                            <a:noFill/>
                          </a:ln>
                          <a:solidFill>
                            <a:schemeClr val="tx1"/>
                          </a:solidFill>
                          <a:effectLst/>
                          <a:latin typeface="Times New Roman" pitchFamily="18" charset="0"/>
                        </a:rPr>
                        <a:t> </a:t>
                      </a:r>
                      <a:r>
                        <a:rPr kumimoji="0" lang="tr-TR" sz="1100" b="0" i="0" u="none" strike="noStrike" cap="none" normalizeH="0" baseline="30000" dirty="0" smtClean="0">
                          <a:ln>
                            <a:noFill/>
                          </a:ln>
                          <a:solidFill>
                            <a:schemeClr val="tx1"/>
                          </a:solidFill>
                          <a:effectLst/>
                          <a:latin typeface="Times New Roman" pitchFamily="18" charset="0"/>
                        </a:rPr>
                        <a:t>0.5</a:t>
                      </a:r>
                      <a:r>
                        <a:rPr kumimoji="0" lang="tr-TR" sz="1100" b="0" i="0" u="none" strike="noStrike" cap="none" normalizeH="0" baseline="0" dirty="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Buhar Difüzyonu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7,80</a:t>
                      </a:r>
                      <a:r>
                        <a:rPr kumimoji="0" lang="tr-TR" sz="1100" b="0" i="0" u="none" strike="noStrike" cap="none" normalizeH="0" baseline="0" dirty="0" smtClean="0">
                          <a:ln>
                            <a:noFill/>
                          </a:ln>
                          <a:solidFill>
                            <a:schemeClr val="tx1"/>
                          </a:solidFill>
                          <a:effectLst/>
                          <a:latin typeface="Calibri"/>
                          <a:cs typeface="Calibri"/>
                        </a:rPr>
                        <a:t>µ </a:t>
                      </a:r>
                      <a:endParaRPr kumimoji="0" lang="tr-TR" sz="11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2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Yangın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A1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7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Atmosfer Ortam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smtClean="0">
                          <a:ln>
                            <a:noFill/>
                          </a:ln>
                          <a:solidFill>
                            <a:schemeClr val="tx1"/>
                          </a:solidFill>
                          <a:effectLst/>
                          <a:latin typeface="Times New Roman" pitchFamily="18" charset="0"/>
                        </a:rPr>
                        <a:t>Dayanıklı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Boyaya Hazır Olma Süresi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smtClean="0">
                          <a:ln>
                            <a:noFill/>
                          </a:ln>
                          <a:solidFill>
                            <a:schemeClr val="tx1"/>
                          </a:solidFill>
                          <a:effectLst/>
                          <a:latin typeface="Times New Roman" pitchFamily="18" charset="0"/>
                        </a:rPr>
                        <a:t>Uygun ortamda 40 saat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7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Saklama Süresi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12 Ay ( Uygun ortamda )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Uygulama Şekli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err="1" smtClean="0">
                          <a:ln>
                            <a:noFill/>
                          </a:ln>
                          <a:solidFill>
                            <a:schemeClr val="tx1"/>
                          </a:solidFill>
                          <a:effectLst/>
                          <a:latin typeface="Times New Roman" pitchFamily="18" charset="0"/>
                        </a:rPr>
                        <a:t>Manuel</a:t>
                      </a:r>
                      <a:r>
                        <a:rPr kumimoji="0" lang="tr-TR" sz="1100" b="0" i="0" u="none" strike="noStrike" cap="none" normalizeH="0" baseline="0" dirty="0" smtClean="0">
                          <a:ln>
                            <a:noFill/>
                          </a:ln>
                          <a:solidFill>
                            <a:schemeClr val="tx1"/>
                          </a:solidFill>
                          <a:effectLst/>
                          <a:latin typeface="Times New Roman" pitchFamily="18" charset="0"/>
                        </a:rPr>
                        <a:t> ve Makine ile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1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sz="1100" b="1" i="0" u="none" strike="noStrike" cap="none" normalizeH="0" baseline="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Tüketim (1 cm/m² için)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4.5 – 5,0 kg/m</a:t>
                      </a:r>
                      <a:r>
                        <a:rPr kumimoji="0" lang="tr-TR" sz="1100" b="0" i="0" u="none" strike="noStrike" cap="none" normalizeH="0" baseline="30000" dirty="0" smtClean="0">
                          <a:ln>
                            <a:noFill/>
                          </a:ln>
                          <a:solidFill>
                            <a:schemeClr val="tx1"/>
                          </a:solidFill>
                          <a:effectLst/>
                          <a:latin typeface="Times New Roman" pitchFamily="18" charset="0"/>
                        </a:rPr>
                        <a:t>2</a:t>
                      </a:r>
                      <a:r>
                        <a:rPr kumimoji="0" lang="tr-TR" sz="1100" b="0" i="0" u="none" strike="noStrike" cap="none" normalizeH="0" baseline="0" dirty="0" smtClean="0">
                          <a:ln>
                            <a:noFill/>
                          </a:ln>
                          <a:solidFill>
                            <a:schemeClr val="tx1"/>
                          </a:solidFill>
                          <a:effectLst/>
                          <a:latin typeface="Times New Roman" pitchFamily="18" charset="0"/>
                        </a:rPr>
                        <a:t> 1cm </a:t>
                      </a:r>
                      <a:r>
                        <a:rPr kumimoji="0" lang="tr-TR" sz="1100" b="0" i="0" u="none" strike="noStrike" cap="none" normalizeH="0" baseline="0" dirty="0" err="1" smtClean="0">
                          <a:ln>
                            <a:noFill/>
                          </a:ln>
                          <a:solidFill>
                            <a:schemeClr val="tx1"/>
                          </a:solidFill>
                          <a:effectLst/>
                          <a:latin typeface="Times New Roman" pitchFamily="18" charset="0"/>
                        </a:rPr>
                        <a:t>Thermo</a:t>
                      </a:r>
                      <a:r>
                        <a:rPr kumimoji="0" lang="tr-TR" sz="1100" b="0" i="0" u="none" strike="noStrike" cap="none" normalizeH="0" baseline="0" dirty="0" smtClean="0">
                          <a:ln>
                            <a:noFill/>
                          </a:ln>
                          <a:solidFill>
                            <a:schemeClr val="tx1"/>
                          </a:solidFill>
                          <a:effectLst/>
                          <a:latin typeface="Times New Roman" pitchFamily="18" charset="0"/>
                        </a:rPr>
                        <a:t>-INS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96" name="Rectangle 53"/>
          <p:cNvSpPr>
            <a:spLocks noChangeArrowheads="1"/>
          </p:cNvSpPr>
          <p:nvPr/>
        </p:nvSpPr>
        <p:spPr bwMode="auto">
          <a:xfrm>
            <a:off x="1692275" y="1447800"/>
            <a:ext cx="3671888" cy="1754326"/>
          </a:xfrm>
          <a:prstGeom prst="rect">
            <a:avLst/>
          </a:prstGeom>
          <a:noFill/>
          <a:ln w="9525">
            <a:noFill/>
            <a:miter lim="800000"/>
            <a:headEnd/>
            <a:tailEnd/>
          </a:ln>
        </p:spPr>
        <p:txBody>
          <a:bodyPr anchor="ctr">
            <a:spAutoFit/>
          </a:bodyPr>
          <a:lstStyle/>
          <a:p>
            <a:r>
              <a:rPr lang="tr-TR" sz="900" dirty="0">
                <a:latin typeface="Times New Roman" pitchFamily="18" charset="0"/>
              </a:rPr>
              <a:t>İnorganik agregaların özel katkı maddeleri ile </a:t>
            </a:r>
            <a:r>
              <a:rPr lang="tr-TR" sz="900" dirty="0" err="1">
                <a:latin typeface="Times New Roman" pitchFamily="18" charset="0"/>
              </a:rPr>
              <a:t>modifiye</a:t>
            </a:r>
            <a:r>
              <a:rPr lang="tr-TR" sz="900" dirty="0">
                <a:latin typeface="Times New Roman" pitchFamily="18" charset="0"/>
              </a:rPr>
              <a:t> edilmesiyle oluşan oldukça hafif, yalıtım amaçlı açık ve kapalı teras yüzey düzeltme şapıdır. </a:t>
            </a:r>
            <a:br>
              <a:rPr lang="tr-TR" sz="900" dirty="0">
                <a:latin typeface="Times New Roman" pitchFamily="18" charset="0"/>
              </a:rPr>
            </a:br>
            <a:r>
              <a:rPr lang="tr-TR" sz="900" dirty="0" smtClean="0">
                <a:latin typeface="Times New Roman" pitchFamily="18" charset="0"/>
              </a:rPr>
              <a:t>510 </a:t>
            </a:r>
            <a:r>
              <a:rPr lang="tr-TR" sz="900" dirty="0">
                <a:latin typeface="Times New Roman" pitchFamily="18" charset="0"/>
              </a:rPr>
              <a:t>kg./m³lük birim ağırlıkla binanın temeline </a:t>
            </a:r>
            <a:r>
              <a:rPr lang="tr-TR" sz="900" dirty="0" smtClean="0">
                <a:latin typeface="Times New Roman" pitchFamily="18" charset="0"/>
              </a:rPr>
              <a:t>etki eden </a:t>
            </a:r>
            <a:r>
              <a:rPr lang="tr-TR" sz="900" dirty="0">
                <a:latin typeface="Times New Roman" pitchFamily="18" charset="0"/>
              </a:rPr>
              <a:t>yükü azaltır. </a:t>
            </a:r>
            <a:r>
              <a:rPr lang="tr-TR" sz="900" dirty="0" smtClean="0">
                <a:latin typeface="Times New Roman" pitchFamily="18" charset="0"/>
              </a:rPr>
              <a:t>5cm </a:t>
            </a:r>
            <a:r>
              <a:rPr lang="tr-TR" sz="900" dirty="0">
                <a:latin typeface="Times New Roman" pitchFamily="18" charset="0"/>
              </a:rPr>
              <a:t>uygulanan </a:t>
            </a:r>
            <a:r>
              <a:rPr lang="tr-TR" sz="900" dirty="0" err="1">
                <a:latin typeface="Times New Roman" pitchFamily="18" charset="0"/>
              </a:rPr>
              <a:t>Thermoins</a:t>
            </a:r>
            <a:r>
              <a:rPr lang="tr-TR" sz="900" dirty="0">
                <a:latin typeface="Times New Roman" pitchFamily="18" charset="0"/>
              </a:rPr>
              <a:t> </a:t>
            </a:r>
            <a:r>
              <a:rPr lang="tr-TR" sz="900" dirty="0" smtClean="0">
                <a:latin typeface="Times New Roman" pitchFamily="18" charset="0"/>
              </a:rPr>
              <a:t> Teras 24 </a:t>
            </a:r>
            <a:r>
              <a:rPr lang="tr-TR" sz="900" dirty="0" err="1">
                <a:latin typeface="Times New Roman" pitchFamily="18" charset="0"/>
              </a:rPr>
              <a:t>dB</a:t>
            </a:r>
            <a:r>
              <a:rPr lang="tr-TR" sz="900" dirty="0">
                <a:latin typeface="Times New Roman" pitchFamily="18" charset="0"/>
              </a:rPr>
              <a:t> ses yutar, bu özelliği nedeniyle sakin ortamlar için idealdir. Gün boyu güneş ışığına maruz kalan açık teraslarda ve yalıtım istenen kapalı teraslarda </a:t>
            </a:r>
            <a:r>
              <a:rPr lang="tr-TR" sz="900" dirty="0" smtClean="0">
                <a:latin typeface="Times New Roman" pitchFamily="18" charset="0"/>
              </a:rPr>
              <a:t>mükemmel </a:t>
            </a:r>
            <a:r>
              <a:rPr lang="tr-TR" sz="900" dirty="0">
                <a:latin typeface="Times New Roman" pitchFamily="18" charset="0"/>
              </a:rPr>
              <a:t>ısı izolasyonu sağlar. Her türlü inşaat zeminine uygundur. Üzerine istenirse her türlü zemin uygulaması yapılabilir. Pratik </a:t>
            </a:r>
            <a:r>
              <a:rPr lang="tr-TR" sz="900" dirty="0" smtClean="0">
                <a:latin typeface="Times New Roman" pitchFamily="18" charset="0"/>
              </a:rPr>
              <a:t>uygulanışı </a:t>
            </a:r>
            <a:r>
              <a:rPr lang="tr-TR" sz="900" dirty="0">
                <a:latin typeface="Times New Roman" pitchFamily="18" charset="0"/>
              </a:rPr>
              <a:t>nedeniyle işçilik maliyetinden ve zamandan tasarruf sağlar</a:t>
            </a:r>
            <a:r>
              <a:rPr lang="tr-TR" sz="900" dirty="0" smtClean="0">
                <a:latin typeface="Times New Roman" pitchFamily="18" charset="0"/>
              </a:rPr>
              <a:t>. </a:t>
            </a:r>
            <a:r>
              <a:rPr lang="tr-TR" sz="900" dirty="0">
                <a:latin typeface="Times New Roman" pitchFamily="18" charset="0"/>
              </a:rPr>
              <a:t>% </a:t>
            </a:r>
            <a:r>
              <a:rPr lang="tr-TR" sz="900" dirty="0" smtClean="0">
                <a:latin typeface="Times New Roman" pitchFamily="18" charset="0"/>
              </a:rPr>
              <a:t>99 doğal </a:t>
            </a:r>
            <a:r>
              <a:rPr lang="tr-TR" sz="900" dirty="0">
                <a:latin typeface="Times New Roman" pitchFamily="18" charset="0"/>
              </a:rPr>
              <a:t>malzemeden oluşur. </a:t>
            </a:r>
            <a:r>
              <a:rPr lang="tr-TR" sz="900" dirty="0" err="1">
                <a:latin typeface="Times New Roman" pitchFamily="18" charset="0"/>
              </a:rPr>
              <a:t>Toksik</a:t>
            </a:r>
            <a:r>
              <a:rPr lang="tr-TR" sz="900" dirty="0">
                <a:latin typeface="Times New Roman" pitchFamily="18" charset="0"/>
              </a:rPr>
              <a:t> ve </a:t>
            </a:r>
            <a:r>
              <a:rPr lang="tr-TR" sz="900" dirty="0" smtClean="0">
                <a:latin typeface="Times New Roman" pitchFamily="18" charset="0"/>
              </a:rPr>
              <a:t>kanserojen </a:t>
            </a:r>
            <a:r>
              <a:rPr lang="tr-TR" sz="900" dirty="0">
                <a:latin typeface="Times New Roman" pitchFamily="18" charset="0"/>
              </a:rPr>
              <a:t>madde içermez. Su iticilerle </a:t>
            </a:r>
            <a:r>
              <a:rPr lang="tr-TR" sz="900" dirty="0" err="1">
                <a:latin typeface="Times New Roman" pitchFamily="18" charset="0"/>
              </a:rPr>
              <a:t>modifiye</a:t>
            </a:r>
            <a:r>
              <a:rPr lang="tr-TR" sz="900" dirty="0">
                <a:latin typeface="Times New Roman" pitchFamily="18" charset="0"/>
              </a:rPr>
              <a:t> edildiği için su izolasyonu sağlar. A1 </a:t>
            </a:r>
            <a:r>
              <a:rPr lang="tr-TR" sz="900" dirty="0" smtClean="0">
                <a:latin typeface="Times New Roman" pitchFamily="18" charset="0"/>
              </a:rPr>
              <a:t>sınıfı yanmaz </a:t>
            </a:r>
            <a:r>
              <a:rPr lang="tr-TR" sz="900" dirty="0">
                <a:latin typeface="Times New Roman" pitchFamily="18" charset="0"/>
              </a:rPr>
              <a:t>malzeme olduğu için, zeminde yangın yalıtımı sağlar.</a:t>
            </a:r>
            <a:endParaRPr lang="tr-TR" dirty="0">
              <a:latin typeface="Verdana" pitchFamily="34" charset="0"/>
            </a:endParaRPr>
          </a:p>
        </p:txBody>
      </p:sp>
      <p:pic>
        <p:nvPicPr>
          <p:cNvPr id="6197" name="Picture 55" descr="cati"/>
          <p:cNvPicPr>
            <a:picLocks noChangeAspect="1" noChangeArrowheads="1"/>
          </p:cNvPicPr>
          <p:nvPr/>
        </p:nvPicPr>
        <p:blipFill>
          <a:blip r:embed="rId5"/>
          <a:srcRect/>
          <a:stretch>
            <a:fillRect/>
          </a:stretch>
        </p:blipFill>
        <p:spPr bwMode="auto">
          <a:xfrm>
            <a:off x="539750" y="1412875"/>
            <a:ext cx="1008063" cy="18716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1547813" y="981075"/>
            <a:ext cx="7138987" cy="436563"/>
          </a:xfrm>
        </p:spPr>
        <p:txBody>
          <a:bodyPr/>
          <a:lstStyle/>
          <a:p>
            <a:pPr algn="l" eaLnBrk="1" hangingPunct="1"/>
            <a:r>
              <a:rPr lang="tr-TR" sz="1800" b="1" i="1" dirty="0" err="1" smtClean="0">
                <a:solidFill>
                  <a:srgbClr val="009900"/>
                </a:solidFill>
                <a:latin typeface="Times New Roman" pitchFamily="18" charset="0"/>
              </a:rPr>
              <a:t>ThermoinsYapıştırıcı</a:t>
            </a:r>
            <a:endParaRPr lang="tr-TR" sz="1800" b="1" dirty="0" smtClean="0">
              <a:latin typeface="Times New Roman" pitchFamily="18" charset="0"/>
            </a:endParaRPr>
          </a:p>
        </p:txBody>
      </p:sp>
      <p:sp>
        <p:nvSpPr>
          <p:cNvPr id="8196" name="Rectangle 4"/>
          <p:cNvSpPr>
            <a:spLocks noGrp="1" noChangeArrowheads="1"/>
          </p:cNvSpPr>
          <p:nvPr>
            <p:ph sz="quarter" idx="2"/>
          </p:nvPr>
        </p:nvSpPr>
        <p:spPr>
          <a:xfrm>
            <a:off x="0" y="2852738"/>
            <a:ext cx="5508625" cy="3167062"/>
          </a:xfrm>
        </p:spPr>
        <p:txBody>
          <a:bodyPr/>
          <a:lstStyle/>
          <a:p>
            <a:pPr eaLnBrk="1" hangingPunct="1">
              <a:buFontTx/>
              <a:buNone/>
            </a:pPr>
            <a:r>
              <a:rPr lang="tr-TR" sz="900" u="sng" dirty="0" smtClean="0">
                <a:solidFill>
                  <a:srgbClr val="FF0000"/>
                </a:solidFill>
                <a:latin typeface="Times New Roman" pitchFamily="18" charset="0"/>
              </a:rPr>
              <a:t>Uygulama Alanları:</a:t>
            </a:r>
            <a:r>
              <a:rPr lang="tr-TR" sz="900" dirty="0" smtClean="0">
                <a:solidFill>
                  <a:srgbClr val="FF0000"/>
                </a:solidFill>
                <a:latin typeface="Times New Roman" pitchFamily="18" charset="0"/>
              </a:rPr>
              <a:t> </a:t>
            </a:r>
            <a:r>
              <a:rPr lang="tr-TR" sz="900" dirty="0" smtClean="0">
                <a:latin typeface="Times New Roman" pitchFamily="18" charset="0"/>
              </a:rPr>
              <a:t>Binaların içinde ve dışında beton, </a:t>
            </a:r>
            <a:r>
              <a:rPr lang="tr-TR" sz="900" dirty="0" err="1" smtClean="0">
                <a:latin typeface="Times New Roman" pitchFamily="18" charset="0"/>
              </a:rPr>
              <a:t>gazbeton</a:t>
            </a:r>
            <a:r>
              <a:rPr lang="tr-TR" sz="900" dirty="0" smtClean="0">
                <a:latin typeface="Times New Roman" pitchFamily="18" charset="0"/>
              </a:rPr>
              <a:t>, tuğla, </a:t>
            </a:r>
            <a:r>
              <a:rPr lang="tr-TR" sz="900" dirty="0" err="1" smtClean="0">
                <a:latin typeface="Times New Roman" pitchFamily="18" charset="0"/>
              </a:rPr>
              <a:t>izotuğla</a:t>
            </a:r>
            <a:r>
              <a:rPr lang="tr-TR" sz="900" dirty="0" smtClean="0">
                <a:latin typeface="Times New Roman" pitchFamily="18" charset="0"/>
              </a:rPr>
              <a:t>, </a:t>
            </a:r>
            <a:r>
              <a:rPr lang="tr-TR" sz="900" dirty="0" err="1" smtClean="0">
                <a:latin typeface="Times New Roman" pitchFamily="18" charset="0"/>
              </a:rPr>
              <a:t>alçıpan</a:t>
            </a:r>
            <a:r>
              <a:rPr lang="tr-TR" sz="900" dirty="0" smtClean="0">
                <a:latin typeface="Times New Roman" pitchFamily="18" charset="0"/>
              </a:rPr>
              <a:t>, </a:t>
            </a:r>
            <a:r>
              <a:rPr lang="tr-TR" sz="900" dirty="0" err="1" smtClean="0">
                <a:latin typeface="Times New Roman" pitchFamily="18" charset="0"/>
              </a:rPr>
              <a:t>betopan</a:t>
            </a:r>
            <a:r>
              <a:rPr lang="tr-TR" sz="900" dirty="0" smtClean="0">
                <a:latin typeface="Times New Roman" pitchFamily="18" charset="0"/>
              </a:rPr>
              <a:t>, sıvalı yüzey vb. duvar bileşenlerine ve brüt beton, hafif beton, şap, vb. zemine, fayans, seramik, granit seramik, doğal taş, dekoratif tuğla, dekoratif plaka ve panel sabitlemede kullanılır. Alttan ısıtmalı sistemlerin fayans döşemeleri için tavsiye edilir.</a:t>
            </a:r>
          </a:p>
          <a:p>
            <a:pPr eaLnBrk="1" hangingPunct="1">
              <a:buFontTx/>
              <a:buNone/>
            </a:pPr>
            <a:endParaRPr lang="tr-TR" sz="900" dirty="0" smtClean="0">
              <a:latin typeface="Times New Roman" pitchFamily="18" charset="0"/>
            </a:endParaRPr>
          </a:p>
          <a:p>
            <a:pPr eaLnBrk="1" hangingPunct="1">
              <a:buNone/>
            </a:pPr>
            <a:r>
              <a:rPr lang="tr-TR" sz="900" dirty="0" smtClean="0">
                <a:solidFill>
                  <a:srgbClr val="FF0000"/>
                </a:solidFill>
                <a:latin typeface="Times New Roman" pitchFamily="18" charset="0"/>
              </a:rPr>
              <a:t>Harç Hazırlanışı:</a:t>
            </a:r>
            <a:r>
              <a:rPr lang="tr-TR" sz="900" dirty="0" smtClean="0">
                <a:latin typeface="Times New Roman" pitchFamily="18" charset="0"/>
              </a:rPr>
              <a:t>25 kg </a:t>
            </a:r>
            <a:r>
              <a:rPr lang="tr-TR" sz="900" dirty="0" err="1" smtClean="0">
                <a:latin typeface="Times New Roman" pitchFamily="18" charset="0"/>
              </a:rPr>
              <a:t>Thermoins</a:t>
            </a:r>
            <a:r>
              <a:rPr lang="tr-TR" sz="900" dirty="0" smtClean="0">
                <a:latin typeface="Times New Roman" pitchFamily="18" charset="0"/>
              </a:rPr>
              <a:t> Yapıştırıcı 10-10,5  </a:t>
            </a:r>
            <a:r>
              <a:rPr lang="tr-TR" sz="900" dirty="0" err="1" smtClean="0">
                <a:latin typeface="Times New Roman" pitchFamily="18" charset="0"/>
              </a:rPr>
              <a:t>lt</a:t>
            </a:r>
            <a:r>
              <a:rPr lang="tr-TR" sz="900" dirty="0" smtClean="0">
                <a:latin typeface="Times New Roman" pitchFamily="18" charset="0"/>
              </a:rPr>
              <a:t>. su ile 6-8 </a:t>
            </a:r>
            <a:r>
              <a:rPr lang="tr-TR" sz="900" dirty="0" err="1" smtClean="0">
                <a:latin typeface="Times New Roman" pitchFamily="18" charset="0"/>
              </a:rPr>
              <a:t>dk</a:t>
            </a:r>
            <a:r>
              <a:rPr lang="tr-TR" sz="900" dirty="0" smtClean="0">
                <a:latin typeface="Times New Roman" pitchFamily="18" charset="0"/>
              </a:rPr>
              <a:t>. karışım homojen oluncaya kadar </a:t>
            </a:r>
            <a:r>
              <a:rPr lang="tr-TR" sz="900" dirty="0" err="1" smtClean="0">
                <a:latin typeface="Times New Roman" pitchFamily="18" charset="0"/>
              </a:rPr>
              <a:t>mikserlenir</a:t>
            </a:r>
            <a:r>
              <a:rPr lang="tr-TR" sz="900" dirty="0" smtClean="0">
                <a:latin typeface="Times New Roman" pitchFamily="18" charset="0"/>
              </a:rPr>
              <a:t>. Suyun tamamı bir defada konulmayıp kademeli olarak ilave edilir. </a:t>
            </a:r>
            <a:r>
              <a:rPr lang="tr-TR" sz="900" dirty="0" smtClean="0">
                <a:solidFill>
                  <a:srgbClr val="000000"/>
                </a:solidFill>
                <a:latin typeface="Times New Roman" pitchFamily="18" charset="0"/>
              </a:rPr>
              <a:t>Bir torbanın tamamının aynı anda karıştırılması ve kullanılması önerilir. Hazırlanan karışım 2 saat içinde kullanılmalıdır</a:t>
            </a:r>
            <a:r>
              <a:rPr lang="tr-TR" sz="900" dirty="0" smtClean="0">
                <a:latin typeface="Times New Roman" pitchFamily="18" charset="0"/>
              </a:rPr>
              <a:t>. Karışım uygulama yapılacak yüzeye çelik mala ile uygulanır. Yapıştırılacak karo ebadı için tavsiye edilen dişli tarakla harç üzerinden geçilir. Yapıştırılacak malzeme </a:t>
            </a:r>
            <a:r>
              <a:rPr lang="tr-TR" sz="900" dirty="0" err="1" smtClean="0">
                <a:latin typeface="Times New Roman" pitchFamily="18" charset="0"/>
              </a:rPr>
              <a:t>Thermoins</a:t>
            </a:r>
            <a:r>
              <a:rPr lang="tr-TR" sz="900" dirty="0" smtClean="0">
                <a:latin typeface="Times New Roman" pitchFamily="18" charset="0"/>
              </a:rPr>
              <a:t> Yapıştırıcılı yüzeye plastik bir tokmakla birkaç kez vurularak sabitlenir. Hazırlanan karışım bir saat içinde kullanılmalıdır. </a:t>
            </a:r>
          </a:p>
          <a:p>
            <a:pPr eaLnBrk="1" hangingPunct="1">
              <a:buFontTx/>
              <a:buNone/>
            </a:pPr>
            <a:endParaRPr lang="tr-TR" sz="900" dirty="0" smtClean="0">
              <a:latin typeface="Times New Roman" pitchFamily="18" charset="0"/>
            </a:endParaRPr>
          </a:p>
          <a:p>
            <a:pPr eaLnBrk="1" hangingPunct="1">
              <a:buFontTx/>
              <a:buNone/>
            </a:pPr>
            <a:r>
              <a:rPr lang="tr-TR" sz="900" u="sng" dirty="0" smtClean="0">
                <a:solidFill>
                  <a:srgbClr val="FF0000"/>
                </a:solidFill>
                <a:latin typeface="Times New Roman" pitchFamily="18" charset="0"/>
              </a:rPr>
              <a:t>Uygulama Sıcaklığı: </a:t>
            </a:r>
            <a:r>
              <a:rPr lang="tr-TR" sz="900" dirty="0" smtClean="0">
                <a:latin typeface="Times New Roman" pitchFamily="18" charset="0"/>
              </a:rPr>
              <a:t>+5°C ve +50 °C aralığında uygulama yapılabilir. Aşırı rüzgârdan ve direk güneş ışığı altında uygulama yapmamaya dikkat edilmelidir.</a:t>
            </a:r>
          </a:p>
          <a:p>
            <a:pPr eaLnBrk="1" hangingPunct="1">
              <a:buFontTx/>
              <a:buNone/>
            </a:pPr>
            <a:endParaRPr lang="tr-TR" sz="900" dirty="0" smtClean="0">
              <a:latin typeface="Times New Roman" pitchFamily="18" charset="0"/>
            </a:endParaRPr>
          </a:p>
          <a:p>
            <a:pPr eaLnBrk="1" hangingPunct="1">
              <a:buFontTx/>
              <a:buNone/>
            </a:pPr>
            <a:r>
              <a:rPr lang="tr-TR" sz="900" u="sng" dirty="0" smtClean="0">
                <a:solidFill>
                  <a:srgbClr val="FF0000"/>
                </a:solidFill>
                <a:latin typeface="Times New Roman" pitchFamily="18" charset="0"/>
              </a:rPr>
              <a:t>Saklama Koşulları: </a:t>
            </a:r>
            <a:r>
              <a:rPr lang="tr-TR" sz="900" dirty="0" smtClean="0">
                <a:latin typeface="Times New Roman" pitchFamily="18" charset="0"/>
              </a:rPr>
              <a:t>25 kg.lık torbalar halinde satılır. 8 torbadan fazla üst üste istiflenmemelidir. Nemsiz ortamda su ile temas etmeden 12 ay muhafaza edilebilir.</a:t>
            </a:r>
          </a:p>
          <a:p>
            <a:pPr eaLnBrk="1" hangingPunct="1">
              <a:buFontTx/>
              <a:buNone/>
            </a:pPr>
            <a:endParaRPr lang="tr-TR" sz="900" dirty="0" smtClean="0">
              <a:latin typeface="Times New Roman" pitchFamily="18" charset="0"/>
            </a:endParaRPr>
          </a:p>
          <a:p>
            <a:pPr eaLnBrk="1" hangingPunct="1">
              <a:buFontTx/>
              <a:buNone/>
            </a:pPr>
            <a:r>
              <a:rPr lang="tr-TR" sz="900" u="sng" dirty="0" smtClean="0">
                <a:solidFill>
                  <a:srgbClr val="FF0000"/>
                </a:solidFill>
                <a:latin typeface="Times New Roman" pitchFamily="18" charset="0"/>
              </a:rPr>
              <a:t>Uygulama:</a:t>
            </a:r>
            <a:r>
              <a:rPr lang="tr-TR" sz="900" dirty="0" smtClean="0">
                <a:latin typeface="Times New Roman" pitchFamily="18" charset="0"/>
              </a:rPr>
              <a:t> Yüzey boya, parafin, kalıp yağı, vb. </a:t>
            </a:r>
            <a:r>
              <a:rPr lang="tr-TR" sz="900" dirty="0" err="1" smtClean="0">
                <a:latin typeface="Times New Roman" pitchFamily="18" charset="0"/>
              </a:rPr>
              <a:t>aderansı</a:t>
            </a:r>
            <a:r>
              <a:rPr lang="tr-TR" sz="900" dirty="0" smtClean="0">
                <a:latin typeface="Times New Roman" pitchFamily="18" charset="0"/>
              </a:rPr>
              <a:t> azaltacak kimyasallardan temizlenmeli, duvara zayıf tutunan malzemeler duvardan tahliye edilmelidir. Uygulama yüzeyinin prizini almış olmasına dikkat edilmelidir. Hazırlanan yapıştırıcı harcı yüzeyde en az 2 mm. kalınlığında olacak şekilde uygulanmalıdır. Ortam sıcaklığı 22ºC ise 10 saat sonra derz dolgusu işlemi yapılabilir. Uygulama sonrası yüzey en az 1 gün süre ile yağmur ve sudan uzak tutulmalıdır.</a:t>
            </a:r>
          </a:p>
          <a:p>
            <a:pPr eaLnBrk="1" hangingPunct="1">
              <a:buFontTx/>
              <a:buNone/>
            </a:pPr>
            <a:r>
              <a:rPr lang="tr-TR" sz="900" u="sng" dirty="0" smtClean="0">
                <a:solidFill>
                  <a:srgbClr val="FF0000"/>
                </a:solidFill>
                <a:latin typeface="Times New Roman" pitchFamily="18" charset="0"/>
              </a:rPr>
              <a:t>Malzeme Tüketimi: </a:t>
            </a:r>
            <a:r>
              <a:rPr lang="tr-TR" sz="900" dirty="0" smtClean="0">
                <a:latin typeface="Times New Roman" pitchFamily="18" charset="0"/>
              </a:rPr>
              <a:t> 1,5 </a:t>
            </a:r>
            <a:r>
              <a:rPr lang="tr-TR" sz="900" dirty="0" err="1" smtClean="0">
                <a:latin typeface="Times New Roman" pitchFamily="18" charset="0"/>
              </a:rPr>
              <a:t>mm.tarak</a:t>
            </a:r>
            <a:r>
              <a:rPr lang="tr-TR" sz="900" dirty="0" smtClean="0">
                <a:latin typeface="Times New Roman" pitchFamily="18" charset="0"/>
              </a:rPr>
              <a:t> kalınlığı için 1m² yüzeye 1kg. </a:t>
            </a:r>
            <a:r>
              <a:rPr lang="tr-TR" sz="900" dirty="0" err="1" smtClean="0">
                <a:latin typeface="Times New Roman" pitchFamily="18" charset="0"/>
              </a:rPr>
              <a:t>Thermoins</a:t>
            </a:r>
            <a:r>
              <a:rPr lang="tr-TR" sz="900" dirty="0" smtClean="0">
                <a:latin typeface="Times New Roman" pitchFamily="18" charset="0"/>
              </a:rPr>
              <a:t> Yapıştırıcı kullanılmaktadır.</a:t>
            </a:r>
            <a:r>
              <a:rPr lang="tr-TR" sz="2400" dirty="0" smtClean="0"/>
              <a:t> </a:t>
            </a:r>
          </a:p>
        </p:txBody>
      </p:sp>
      <p:pic>
        <p:nvPicPr>
          <p:cNvPr id="8197" name="Picture 5" descr="thermoins"/>
          <p:cNvPicPr>
            <a:picLocks noChangeAspect="1" noChangeArrowheads="1"/>
          </p:cNvPicPr>
          <p:nvPr/>
        </p:nvPicPr>
        <p:blipFill>
          <a:blip r:embed="rId2"/>
          <a:srcRect/>
          <a:stretch>
            <a:fillRect/>
          </a:stretch>
        </p:blipFill>
        <p:spPr bwMode="auto">
          <a:xfrm>
            <a:off x="468313" y="188913"/>
            <a:ext cx="2286000" cy="838200"/>
          </a:xfrm>
          <a:prstGeom prst="rect">
            <a:avLst/>
          </a:prstGeom>
          <a:noFill/>
          <a:ln w="9525">
            <a:noFill/>
            <a:miter lim="800000"/>
            <a:headEnd/>
            <a:tailEnd/>
          </a:ln>
        </p:spPr>
      </p:pic>
      <p:graphicFrame>
        <p:nvGraphicFramePr>
          <p:cNvPr id="215127" name="Group 87"/>
          <p:cNvGraphicFramePr>
            <a:graphicFrameLocks noGrp="1"/>
          </p:cNvGraphicFramePr>
          <p:nvPr>
            <p:ph sz="half" idx="3"/>
          </p:nvPr>
        </p:nvGraphicFramePr>
        <p:xfrm>
          <a:off x="5724525" y="404813"/>
          <a:ext cx="3095625" cy="6361946"/>
        </p:xfrm>
        <a:graphic>
          <a:graphicData uri="http://schemas.openxmlformats.org/drawingml/2006/table">
            <a:tbl>
              <a:tblPr/>
              <a:tblGrid>
                <a:gridCol w="1582738"/>
                <a:gridCol w="1512887"/>
              </a:tblGrid>
              <a:tr h="79224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sz="1500" b="1" i="0" u="none" strike="noStrike" cap="none" normalizeH="0" baseline="0" dirty="0" smtClean="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700" b="0" i="0" u="none" strike="noStrike" cap="none" normalizeH="0" baseline="0" dirty="0" smtClean="0">
                          <a:ln>
                            <a:noFill/>
                          </a:ln>
                          <a:solidFill>
                            <a:srgbClr val="FF0000"/>
                          </a:solidFill>
                          <a:effectLst/>
                          <a:latin typeface="Times New Roman" pitchFamily="18" charset="0"/>
                        </a:rPr>
                        <a:t>TEKNİK ÖZELLİKLER</a:t>
                      </a:r>
                      <a:r>
                        <a:rPr kumimoji="0" lang="tr-TR" sz="1800" b="1" i="1" u="none" strike="noStrike" cap="none" normalizeH="0" baseline="0" dirty="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tr-TR"/>
                    </a:p>
                  </a:txBody>
                  <a:tcPr/>
                </a:tc>
              </a:tr>
              <a:tr h="3906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500" b="1" i="0" u="none" strike="noStrike" cap="none" normalizeH="0" baseline="0" smtClean="0">
                          <a:ln>
                            <a:noFill/>
                          </a:ln>
                          <a:solidFill>
                            <a:schemeClr val="tx1"/>
                          </a:solidFill>
                          <a:effectLst/>
                          <a:latin typeface="Times New Roman" pitchFamily="18" charset="0"/>
                        </a:rPr>
                        <a:t>Görünüş</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500" b="0" i="0" u="none" strike="noStrike" cap="none" normalizeH="0" baseline="0" smtClean="0">
                          <a:ln>
                            <a:noFill/>
                          </a:ln>
                          <a:solidFill>
                            <a:schemeClr val="tx1"/>
                          </a:solidFill>
                          <a:effectLst/>
                          <a:latin typeface="Times New Roman" pitchFamily="18" charset="0"/>
                        </a:rPr>
                        <a:t>Uçuk Gri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26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chemeClr val="tx1"/>
                          </a:solidFill>
                          <a:effectLst/>
                          <a:latin typeface="Times New Roman" pitchFamily="18" charset="0"/>
                        </a:rPr>
                        <a:t>Kuru Yoğunluk</a:t>
                      </a:r>
                      <a:r>
                        <a:rPr kumimoji="0" lang="tr-TR" sz="2800" b="1" i="0" u="none" strike="noStrike" cap="none" normalizeH="0" baseline="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000" b="0" i="0" u="none" strike="noStrike" cap="none" normalizeH="0" baseline="0" dirty="0" smtClean="0">
                          <a:ln>
                            <a:noFill/>
                          </a:ln>
                          <a:solidFill>
                            <a:schemeClr val="tx1"/>
                          </a:solidFill>
                          <a:effectLst/>
                          <a:latin typeface="Times New Roman" pitchFamily="18" charset="0"/>
                        </a:rPr>
                        <a:t>1020 ± 50 kg./m³</a:t>
                      </a:r>
                      <a:r>
                        <a:rPr kumimoji="0" lang="tr-TR" sz="1000" b="0" i="0" u="none" strike="noStrike" cap="none" normalizeH="0" baseline="0" dirty="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9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Basınç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000" b="0" i="0" u="none" strike="noStrike" cap="none" normalizeH="0" baseline="0" dirty="0" smtClean="0">
                          <a:ln>
                            <a:noFill/>
                          </a:ln>
                          <a:solidFill>
                            <a:schemeClr val="tx1"/>
                          </a:solidFill>
                          <a:effectLst/>
                          <a:latin typeface="Times New Roman" pitchFamily="18" charset="0"/>
                        </a:rPr>
                        <a:t>M10  &gt; 13 N/mm</a:t>
                      </a:r>
                      <a:r>
                        <a:rPr kumimoji="0" lang="tr-TR" sz="1000" b="0" i="0" u="none" strike="noStrike" cap="none" normalizeH="0" baseline="30000" dirty="0" smtClean="0">
                          <a:ln>
                            <a:noFill/>
                          </a:ln>
                          <a:solidFill>
                            <a:schemeClr val="tx1"/>
                          </a:solidFill>
                          <a:effectLst/>
                          <a:latin typeface="Times New Roman" pitchFamily="18" charset="0"/>
                        </a:rPr>
                        <a:t>2</a:t>
                      </a:r>
                      <a:endParaRPr kumimoji="0" lang="tr-TR" sz="1000" b="0" i="0" u="none" strike="noStrike" cap="none" normalizeH="0" baseline="3000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9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000" b="1" i="0" u="none" strike="noStrike" cap="none" normalizeH="0" baseline="0" smtClean="0">
                          <a:ln>
                            <a:noFill/>
                          </a:ln>
                          <a:solidFill>
                            <a:schemeClr val="tx1"/>
                          </a:solidFill>
                          <a:effectLst/>
                          <a:latin typeface="Times New Roman" pitchFamily="18" charset="0"/>
                        </a:rPr>
                        <a:t>Başlangıç Çekme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000" b="1" i="0" u="none" strike="noStrike" cap="none" normalizeH="0" baseline="0" smtClean="0">
                          <a:ln>
                            <a:noFill/>
                          </a:ln>
                          <a:solidFill>
                            <a:schemeClr val="tx1"/>
                          </a:solidFill>
                          <a:effectLst/>
                          <a:latin typeface="Times New Roman" pitchFamily="18" charset="0"/>
                        </a:rPr>
                        <a:t>Yapışma Mukavemeti: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000" b="0" i="0" u="none" strike="noStrike" cap="none" normalizeH="0" baseline="0" dirty="0" smtClean="0">
                          <a:ln>
                            <a:noFill/>
                          </a:ln>
                          <a:solidFill>
                            <a:schemeClr val="tx1"/>
                          </a:solidFill>
                          <a:effectLst/>
                          <a:latin typeface="Times New Roman" pitchFamily="18" charset="0"/>
                        </a:rPr>
                        <a:t>0,65 N/mm</a:t>
                      </a:r>
                      <a:r>
                        <a:rPr kumimoji="0" lang="tr-TR" sz="1000" b="0" i="0" u="none" strike="noStrike" cap="none" normalizeH="0" baseline="30000" dirty="0" smtClean="0">
                          <a:ln>
                            <a:noFill/>
                          </a:ln>
                          <a:solidFill>
                            <a:schemeClr val="tx1"/>
                          </a:solidFill>
                          <a:effectLst/>
                          <a:latin typeface="Times New Roman" pitchFamily="18"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23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900" b="1" i="0" u="none" strike="noStrike" cap="none" normalizeH="0" baseline="0" dirty="0" smtClean="0">
                          <a:ln>
                            <a:noFill/>
                          </a:ln>
                          <a:solidFill>
                            <a:schemeClr val="tx1"/>
                          </a:solidFill>
                          <a:effectLst/>
                          <a:latin typeface="Times New Roman" pitchFamily="18" charset="0"/>
                        </a:rPr>
                        <a:t>Suya daldırıldıktan sonraki çekme yapışma mukavemeti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000" b="0" i="0" u="none" strike="noStrike" cap="none" normalizeH="0" baseline="0" dirty="0" smtClean="0">
                          <a:ln>
                            <a:noFill/>
                          </a:ln>
                          <a:solidFill>
                            <a:schemeClr val="tx1"/>
                          </a:solidFill>
                          <a:effectLst/>
                          <a:latin typeface="Times New Roman" pitchFamily="18" charset="0"/>
                        </a:rPr>
                        <a:t>0,65 N/mm²</a:t>
                      </a:r>
                      <a:endParaRPr kumimoji="0" lang="tr-TR" sz="1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62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Isıyla yaşlandırıldıktan sonraki çekme yapışma mukavemeti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000" b="0" i="0" u="none" strike="noStrike" cap="none" normalizeH="0" baseline="0" dirty="0" smtClean="0">
                          <a:ln>
                            <a:noFill/>
                          </a:ln>
                          <a:solidFill>
                            <a:schemeClr val="tx1"/>
                          </a:solidFill>
                          <a:effectLst/>
                          <a:latin typeface="Times New Roman" pitchFamily="18" charset="0"/>
                        </a:rPr>
                        <a:t>0,59 N/mm² </a:t>
                      </a:r>
                      <a:endParaRPr kumimoji="0" lang="tr-TR" sz="1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0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dirty="0" smtClean="0">
                          <a:ln>
                            <a:noFill/>
                          </a:ln>
                          <a:solidFill>
                            <a:schemeClr val="tx1"/>
                          </a:solidFill>
                          <a:effectLst/>
                          <a:latin typeface="Times New Roman" pitchFamily="18" charset="0"/>
                        </a:rPr>
                        <a:t>Donma çözünme çevriminden sonraki yapışma mukavemeti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000" b="0" i="0" u="none" strike="noStrike" cap="none" normalizeH="0" baseline="0" dirty="0" smtClean="0">
                          <a:ln>
                            <a:noFill/>
                          </a:ln>
                          <a:solidFill>
                            <a:schemeClr val="tx1"/>
                          </a:solidFill>
                          <a:effectLst/>
                          <a:latin typeface="Times New Roman" pitchFamily="18" charset="0"/>
                        </a:rPr>
                        <a:t>0,56 N/mm² </a:t>
                      </a:r>
                      <a:r>
                        <a:rPr kumimoji="0" lang="tr-TR" sz="1000" b="0" i="0" u="none" strike="noStrike" cap="none" normalizeH="0" baseline="0" dirty="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3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dirty="0" smtClean="0">
                          <a:ln>
                            <a:noFill/>
                          </a:ln>
                          <a:solidFill>
                            <a:schemeClr val="tx1"/>
                          </a:solidFill>
                          <a:effectLst/>
                          <a:latin typeface="Times New Roman" pitchFamily="18" charset="0"/>
                        </a:rPr>
                        <a:t>Açıkta bekletme süresi,çekme yapışma mukavemeti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000" b="0" i="0" u="none" strike="noStrike" cap="none" normalizeH="0" baseline="0" dirty="0" smtClean="0">
                          <a:ln>
                            <a:noFill/>
                          </a:ln>
                          <a:solidFill>
                            <a:schemeClr val="tx1"/>
                          </a:solidFill>
                          <a:effectLst/>
                          <a:latin typeface="Times New Roman" pitchFamily="18" charset="0"/>
                        </a:rPr>
                        <a:t>0,45 N/mm²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6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Saklama Süresi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000" b="0" i="0" u="none" strike="noStrike" cap="none" normalizeH="0" baseline="0" dirty="0" smtClean="0">
                          <a:ln>
                            <a:noFill/>
                          </a:ln>
                          <a:solidFill>
                            <a:schemeClr val="tx1"/>
                          </a:solidFill>
                          <a:effectLst/>
                          <a:latin typeface="Times New Roman" pitchFamily="18" charset="0"/>
                        </a:rPr>
                        <a:t>12 Ay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8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Uygulama Şekli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000" b="0" i="0" u="none" strike="noStrike" cap="none" normalizeH="0" baseline="0" dirty="0" smtClean="0">
                          <a:ln>
                            <a:noFill/>
                          </a:ln>
                          <a:solidFill>
                            <a:schemeClr val="tx1"/>
                          </a:solidFill>
                          <a:effectLst/>
                          <a:latin typeface="Times New Roman" pitchFamily="18" charset="0"/>
                        </a:rPr>
                        <a:t>Çelik mala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235" name="Rectangle 52"/>
          <p:cNvSpPr>
            <a:spLocks noChangeArrowheads="1"/>
          </p:cNvSpPr>
          <p:nvPr/>
        </p:nvSpPr>
        <p:spPr bwMode="auto">
          <a:xfrm>
            <a:off x="1547813" y="1609725"/>
            <a:ext cx="3600450" cy="1338828"/>
          </a:xfrm>
          <a:prstGeom prst="rect">
            <a:avLst/>
          </a:prstGeom>
          <a:noFill/>
          <a:ln w="9525">
            <a:noFill/>
            <a:miter lim="800000"/>
            <a:headEnd/>
            <a:tailEnd/>
          </a:ln>
        </p:spPr>
        <p:txBody>
          <a:bodyPr anchor="ctr">
            <a:spAutoFit/>
          </a:bodyPr>
          <a:lstStyle/>
          <a:p>
            <a:pPr algn="just">
              <a:spcAft>
                <a:spcPts val="0"/>
              </a:spcAft>
            </a:pPr>
            <a:r>
              <a:rPr lang="tr-TR" sz="900" dirty="0" err="1" smtClean="0">
                <a:latin typeface="Times New Roman" pitchFamily="18" charset="0"/>
                <a:ea typeface="Times New Roman"/>
                <a:cs typeface="Times New Roman" pitchFamily="18" charset="0"/>
              </a:rPr>
              <a:t>Thermoins</a:t>
            </a:r>
            <a:r>
              <a:rPr lang="tr-TR" sz="900" dirty="0" smtClean="0">
                <a:latin typeface="Times New Roman" pitchFamily="18" charset="0"/>
                <a:ea typeface="Times New Roman"/>
                <a:cs typeface="Times New Roman" pitchFamily="18" charset="0"/>
              </a:rPr>
              <a:t> Yapıştırıcı</a:t>
            </a:r>
            <a:r>
              <a:rPr lang="tr-TR" sz="900" b="1" dirty="0" smtClean="0">
                <a:latin typeface="Times New Roman" pitchFamily="18" charset="0"/>
                <a:ea typeface="Times New Roman"/>
                <a:cs typeface="Times New Roman" pitchFamily="18" charset="0"/>
              </a:rPr>
              <a:t> </a:t>
            </a:r>
            <a:r>
              <a:rPr lang="tr-TR" sz="900" dirty="0" smtClean="0">
                <a:latin typeface="Times New Roman" pitchFamily="18" charset="0"/>
                <a:ea typeface="Times New Roman"/>
                <a:cs typeface="Times New Roman" pitchFamily="18" charset="0"/>
              </a:rPr>
              <a:t>her türlü inşaat zemin tiplerinde, iç ve dış mekânlarda, duvar bileşeni ile uyumlu, yüksek performanslı, çimento esaslı, yüksek </a:t>
            </a:r>
            <a:r>
              <a:rPr lang="tr-TR" sz="900" dirty="0" err="1" smtClean="0">
                <a:latin typeface="Times New Roman" pitchFamily="18" charset="0"/>
                <a:ea typeface="Times New Roman"/>
                <a:cs typeface="Times New Roman" pitchFamily="18" charset="0"/>
              </a:rPr>
              <a:t>aderans</a:t>
            </a:r>
            <a:r>
              <a:rPr lang="tr-TR" sz="900" dirty="0" smtClean="0">
                <a:latin typeface="Times New Roman" pitchFamily="18" charset="0"/>
                <a:ea typeface="Times New Roman"/>
                <a:cs typeface="Times New Roman" pitchFamily="18" charset="0"/>
              </a:rPr>
              <a:t> özellikli yapıştırma harcıdır. Hızlı priz alan, her türlü inşaat ve zemine uyumlu, kolay uygulanabilme özelliği ile işçilik maliyetinden ve zamandan tasarruf sağlar, uzun ömürlüdür, %99 inorganik malzemeden oluşur. Çevre ve insan sağlığına zararlı hiçbir madde içermez. </a:t>
            </a:r>
            <a:r>
              <a:rPr lang="tr-TR" sz="900" dirty="0" err="1" smtClean="0">
                <a:latin typeface="Times New Roman" pitchFamily="18" charset="0"/>
                <a:ea typeface="Times New Roman"/>
                <a:cs typeface="Times New Roman" pitchFamily="18" charset="0"/>
              </a:rPr>
              <a:t>Hidrofobik</a:t>
            </a:r>
            <a:r>
              <a:rPr lang="tr-TR" sz="900" dirty="0" smtClean="0">
                <a:latin typeface="Times New Roman" pitchFamily="18" charset="0"/>
                <a:ea typeface="Times New Roman"/>
                <a:cs typeface="Times New Roman" pitchFamily="18" charset="0"/>
              </a:rPr>
              <a:t> özellikte olduğu için ıslanmaya maruz kalan yüzeyler için idealdir.</a:t>
            </a:r>
          </a:p>
          <a:p>
            <a:endParaRPr lang="tr-TR" sz="900" dirty="0">
              <a:latin typeface="Times New Roman" pitchFamily="18" charset="0"/>
            </a:endParaRPr>
          </a:p>
        </p:txBody>
      </p:sp>
      <p:pic>
        <p:nvPicPr>
          <p:cNvPr id="35843" name="Picture 3" descr="C:\Users\Thermoins3\Desktop\poset alum.png"/>
          <p:cNvPicPr>
            <a:picLocks noGrp="1" noChangeAspect="1" noChangeArrowheads="1"/>
          </p:cNvPicPr>
          <p:nvPr>
            <p:ph sz="quarter" idx="1"/>
          </p:nvPr>
        </p:nvPicPr>
        <p:blipFill>
          <a:blip r:embed="rId3" cstate="print"/>
          <a:srcRect/>
          <a:stretch>
            <a:fillRect/>
          </a:stretch>
        </p:blipFill>
        <p:spPr bwMode="auto">
          <a:xfrm>
            <a:off x="357158" y="1214422"/>
            <a:ext cx="1045967" cy="1656000"/>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57200" y="1052513"/>
            <a:ext cx="8229600" cy="431800"/>
          </a:xfrm>
        </p:spPr>
        <p:txBody>
          <a:bodyPr/>
          <a:lstStyle/>
          <a:p>
            <a:pPr algn="l" eaLnBrk="1" hangingPunct="1"/>
            <a:r>
              <a:rPr lang="tr-TR" sz="1800" b="1" i="1" dirty="0" err="1" smtClean="0">
                <a:solidFill>
                  <a:srgbClr val="009900"/>
                </a:solidFill>
                <a:latin typeface="Times New Roman" pitchFamily="18" charset="0"/>
              </a:rPr>
              <a:t>Thermoins</a:t>
            </a:r>
            <a:r>
              <a:rPr lang="tr-TR" sz="1800" b="1" i="1" dirty="0" smtClean="0">
                <a:solidFill>
                  <a:srgbClr val="009900"/>
                </a:solidFill>
                <a:latin typeface="Times New Roman" pitchFamily="18" charset="0"/>
              </a:rPr>
              <a:t>-.Şap</a:t>
            </a:r>
            <a:endParaRPr lang="tr-TR" sz="1800" b="1" dirty="0" smtClean="0">
              <a:latin typeface="Times New Roman" pitchFamily="18" charset="0"/>
            </a:endParaRPr>
          </a:p>
        </p:txBody>
      </p:sp>
      <p:graphicFrame>
        <p:nvGraphicFramePr>
          <p:cNvPr id="5122" name="Object 3"/>
          <p:cNvGraphicFramePr>
            <a:graphicFrameLocks noGrp="1" noChangeAspect="1"/>
          </p:cNvGraphicFramePr>
          <p:nvPr>
            <p:ph sz="quarter" idx="1"/>
          </p:nvPr>
        </p:nvGraphicFramePr>
        <p:xfrm>
          <a:off x="457200" y="1600200"/>
          <a:ext cx="4038600" cy="2184400"/>
        </p:xfrm>
        <a:graphic>
          <a:graphicData uri="http://schemas.openxmlformats.org/presentationml/2006/ole">
            <p:oleObj spid="_x0000_s36866" name="Grafik" r:id="rId3" imgW="3924198" imgH="2057468" progId="MSGraph.Chart.8">
              <p:embed followColorScheme="full"/>
            </p:oleObj>
          </a:graphicData>
        </a:graphic>
      </p:graphicFrame>
      <p:sp>
        <p:nvSpPr>
          <p:cNvPr id="5124" name="Rectangle 4"/>
          <p:cNvSpPr>
            <a:spLocks noGrp="1" noChangeArrowheads="1"/>
          </p:cNvSpPr>
          <p:nvPr>
            <p:ph sz="quarter" idx="2"/>
          </p:nvPr>
        </p:nvSpPr>
        <p:spPr>
          <a:xfrm>
            <a:off x="0" y="3357563"/>
            <a:ext cx="5219700" cy="3214709"/>
          </a:xfrm>
        </p:spPr>
        <p:txBody>
          <a:bodyPr/>
          <a:lstStyle/>
          <a:p>
            <a:pPr eaLnBrk="1" hangingPunct="1">
              <a:buFontTx/>
              <a:buNone/>
            </a:pPr>
            <a:r>
              <a:rPr lang="tr-TR" sz="900" u="sng" dirty="0" smtClean="0">
                <a:solidFill>
                  <a:srgbClr val="FF0000"/>
                </a:solidFill>
                <a:latin typeface="Times New Roman" pitchFamily="18" charset="0"/>
              </a:rPr>
              <a:t>Uygulama Alanları:</a:t>
            </a:r>
            <a:r>
              <a:rPr lang="tr-TR" sz="900" dirty="0" smtClean="0">
                <a:latin typeface="Times New Roman" pitchFamily="18" charset="0"/>
              </a:rPr>
              <a:t> Her türlü ara, çatı, teras kat arası zeminine uygundur. </a:t>
            </a:r>
            <a:r>
              <a:rPr lang="tr-TR" sz="900" dirty="0" err="1" smtClean="0">
                <a:latin typeface="Times New Roman" pitchFamily="18" charset="0"/>
              </a:rPr>
              <a:t>Thermoins</a:t>
            </a:r>
            <a:r>
              <a:rPr lang="tr-TR" sz="900" dirty="0" smtClean="0">
                <a:latin typeface="Times New Roman" pitchFamily="18" charset="0"/>
              </a:rPr>
              <a:t> şap üzerine her türlü zemin döşemesini başka bir ara kat malzemeye ihtiyaç duyulmaksızın uygulanabilir.</a:t>
            </a:r>
          </a:p>
          <a:p>
            <a:pPr eaLnBrk="1" hangingPunct="1">
              <a:buFontTx/>
              <a:buNone/>
            </a:pPr>
            <a:endParaRPr lang="tr-TR" sz="900" dirty="0" smtClean="0">
              <a:latin typeface="Times New Roman" pitchFamily="18" charset="0"/>
            </a:endParaRPr>
          </a:p>
          <a:p>
            <a:pPr eaLnBrk="1" hangingPunct="1">
              <a:buNone/>
            </a:pPr>
            <a:r>
              <a:rPr lang="tr-TR" sz="900" u="sng" dirty="0" smtClean="0">
                <a:solidFill>
                  <a:srgbClr val="FF0000"/>
                </a:solidFill>
                <a:latin typeface="Times New Roman" pitchFamily="18" charset="0"/>
              </a:rPr>
              <a:t>Şap Hazırlanışı:</a:t>
            </a:r>
            <a:r>
              <a:rPr lang="tr-TR" sz="900" dirty="0" smtClean="0">
                <a:latin typeface="Times New Roman" pitchFamily="18" charset="0"/>
              </a:rPr>
              <a:t> 35 Kg.lık </a:t>
            </a:r>
            <a:r>
              <a:rPr lang="tr-TR" sz="900" dirty="0" err="1" smtClean="0">
                <a:latin typeface="Times New Roman" pitchFamily="18" charset="0"/>
              </a:rPr>
              <a:t>Thermoins</a:t>
            </a:r>
            <a:r>
              <a:rPr lang="tr-TR" sz="900" dirty="0" smtClean="0">
                <a:latin typeface="Times New Roman" pitchFamily="18" charset="0"/>
              </a:rPr>
              <a:t> şap torbasına 20-21 </a:t>
            </a:r>
            <a:r>
              <a:rPr lang="tr-TR" sz="900" dirty="0" err="1" smtClean="0">
                <a:latin typeface="Times New Roman" pitchFamily="18" charset="0"/>
              </a:rPr>
              <a:t>lt</a:t>
            </a:r>
            <a:r>
              <a:rPr lang="tr-TR" sz="900" dirty="0" smtClean="0">
                <a:latin typeface="Times New Roman" pitchFamily="18" charset="0"/>
              </a:rPr>
              <a:t>. su kademeli olarak ilave edilip düşük devirli mikserle 6-8 </a:t>
            </a:r>
            <a:r>
              <a:rPr lang="tr-TR" sz="900" dirty="0" err="1" smtClean="0">
                <a:latin typeface="Times New Roman" pitchFamily="18" charset="0"/>
              </a:rPr>
              <a:t>dk</a:t>
            </a:r>
            <a:r>
              <a:rPr lang="tr-TR" sz="900" dirty="0" smtClean="0">
                <a:latin typeface="Times New Roman" pitchFamily="18" charset="0"/>
              </a:rPr>
              <a:t>. harç homojen oluncaya kadar karıştırılır. </a:t>
            </a:r>
            <a:r>
              <a:rPr lang="tr-TR" sz="900" dirty="0" smtClean="0">
                <a:solidFill>
                  <a:srgbClr val="000000"/>
                </a:solidFill>
                <a:latin typeface="Times New Roman" pitchFamily="18" charset="0"/>
              </a:rPr>
              <a:t>Suyun tamamı bir defada konmayıp kademeli olarak ilave edilir. Bir torbanın tamamının aynı anda karıştırılması ve kullanılması önerilir. Hazırlanan karışım 2 saat içinde kullanılmalıdır. Karışım mala ya da makine ile yüzeye uygulanabilir.</a:t>
            </a:r>
            <a:endParaRPr lang="tr-TR" sz="900" dirty="0" smtClean="0">
              <a:latin typeface="Times New Roman" pitchFamily="18" charset="0"/>
            </a:endParaRPr>
          </a:p>
          <a:p>
            <a:pPr eaLnBrk="1" hangingPunct="1">
              <a:buFontTx/>
              <a:buNone/>
            </a:pPr>
            <a:endParaRPr lang="tr-TR" sz="900" dirty="0" smtClean="0">
              <a:latin typeface="Times New Roman" pitchFamily="18" charset="0"/>
            </a:endParaRPr>
          </a:p>
          <a:p>
            <a:pPr eaLnBrk="1" hangingPunct="1">
              <a:buFontTx/>
              <a:buNone/>
            </a:pPr>
            <a:r>
              <a:rPr lang="tr-TR" sz="900" u="sng" dirty="0" smtClean="0">
                <a:solidFill>
                  <a:srgbClr val="FF0000"/>
                </a:solidFill>
                <a:latin typeface="Times New Roman" pitchFamily="18" charset="0"/>
              </a:rPr>
              <a:t>Uygulama Sıcaklığı</a:t>
            </a:r>
            <a:r>
              <a:rPr lang="tr-TR" sz="900" dirty="0" smtClean="0">
                <a:solidFill>
                  <a:srgbClr val="FF0000"/>
                </a:solidFill>
                <a:latin typeface="Times New Roman" pitchFamily="18" charset="0"/>
              </a:rPr>
              <a:t>:</a:t>
            </a:r>
            <a:r>
              <a:rPr lang="tr-TR" sz="900" dirty="0" smtClean="0">
                <a:latin typeface="Times New Roman" pitchFamily="18" charset="0"/>
              </a:rPr>
              <a:t> 5 cm kadar olan uygulamalar için +5 ve +30ºC arası, 5 cm. üzeri uygulamalar için +5 ve +22 ºC arası sıcaklıklarda çalışılmalıdır. Aşırı rüzgârlı havalarda uygulama tercih edilmemelidir.</a:t>
            </a:r>
          </a:p>
          <a:p>
            <a:pPr eaLnBrk="1" hangingPunct="1">
              <a:buFontTx/>
              <a:buNone/>
            </a:pPr>
            <a:endParaRPr lang="tr-TR" sz="900" dirty="0" smtClean="0">
              <a:latin typeface="Times New Roman" pitchFamily="18" charset="0"/>
            </a:endParaRPr>
          </a:p>
          <a:p>
            <a:pPr eaLnBrk="1" hangingPunct="1">
              <a:buFontTx/>
              <a:buNone/>
            </a:pPr>
            <a:r>
              <a:rPr lang="tr-TR" sz="900" u="sng" dirty="0" smtClean="0">
                <a:solidFill>
                  <a:srgbClr val="FF0000"/>
                </a:solidFill>
                <a:latin typeface="Times New Roman" pitchFamily="18" charset="0"/>
              </a:rPr>
              <a:t>Saklama Koşulları:</a:t>
            </a:r>
            <a:r>
              <a:rPr lang="tr-TR" sz="900" dirty="0" smtClean="0">
                <a:latin typeface="Times New Roman" pitchFamily="18" charset="0"/>
              </a:rPr>
              <a:t>35 kg. torbalar halinde 8 Torbadan fazla üst üste istiflenmemelidir. Nemsiz ortamda su ile temas etmeden 12 ay muhafaza edilebilir.</a:t>
            </a:r>
          </a:p>
          <a:p>
            <a:pPr eaLnBrk="1" hangingPunct="1">
              <a:buFontTx/>
              <a:buNone/>
            </a:pPr>
            <a:endParaRPr lang="tr-TR" sz="900" dirty="0" smtClean="0">
              <a:latin typeface="Times New Roman" pitchFamily="18" charset="0"/>
            </a:endParaRPr>
          </a:p>
          <a:p>
            <a:pPr eaLnBrk="1" hangingPunct="1">
              <a:buFontTx/>
              <a:buNone/>
            </a:pPr>
            <a:r>
              <a:rPr lang="tr-TR" sz="900" u="sng" dirty="0" smtClean="0">
                <a:solidFill>
                  <a:srgbClr val="FF0000"/>
                </a:solidFill>
                <a:latin typeface="Times New Roman" pitchFamily="18" charset="0"/>
              </a:rPr>
              <a:t>Uygulama:</a:t>
            </a:r>
            <a:r>
              <a:rPr lang="tr-TR" sz="900" dirty="0" smtClean="0">
                <a:latin typeface="Times New Roman" pitchFamily="18" charset="0"/>
              </a:rPr>
              <a:t> Uygulama yapılacak yüzey temizlenmeli, diğer kimyasallardan arındırılmalıdır. Yüzeyde var olan delik, çatlak ve kusurlu </a:t>
            </a:r>
            <a:r>
              <a:rPr lang="tr-TR" sz="900" dirty="0" err="1" smtClean="0">
                <a:latin typeface="Times New Roman" pitchFamily="18" charset="0"/>
              </a:rPr>
              <a:t>lokasyonların</a:t>
            </a:r>
            <a:r>
              <a:rPr lang="tr-TR" sz="900" dirty="0" smtClean="0">
                <a:latin typeface="Times New Roman" pitchFamily="18" charset="0"/>
              </a:rPr>
              <a:t> giderilmesi için herhangi başka bir işleme gerek duyulmadan </a:t>
            </a:r>
            <a:r>
              <a:rPr lang="tr-TR" sz="900" dirty="0" err="1" smtClean="0">
                <a:latin typeface="Times New Roman" pitchFamily="18" charset="0"/>
              </a:rPr>
              <a:t>Thermoins</a:t>
            </a:r>
            <a:r>
              <a:rPr lang="tr-TR" sz="900" dirty="0" smtClean="0">
                <a:latin typeface="Times New Roman" pitchFamily="18" charset="0"/>
              </a:rPr>
              <a:t> Şap uygulanabilir 48 saat sonra uygulama alanı üzerinde gezilebilir. Zemin kaplamaları için uygulama sonrası 7 gün beklenmelidir</a:t>
            </a:r>
          </a:p>
          <a:p>
            <a:pPr eaLnBrk="1" hangingPunct="1">
              <a:buFontTx/>
              <a:buNone/>
            </a:pPr>
            <a:endParaRPr lang="tr-TR" sz="900" dirty="0" smtClean="0">
              <a:latin typeface="Times New Roman" pitchFamily="18" charset="0"/>
            </a:endParaRPr>
          </a:p>
          <a:p>
            <a:pPr eaLnBrk="1" hangingPunct="1">
              <a:buFontTx/>
              <a:buNone/>
            </a:pPr>
            <a:r>
              <a:rPr lang="tr-TR" sz="900" u="sng" dirty="0" smtClean="0">
                <a:solidFill>
                  <a:srgbClr val="FF0000"/>
                </a:solidFill>
                <a:latin typeface="Times New Roman" pitchFamily="18" charset="0"/>
              </a:rPr>
              <a:t>Malzeme Tüketimi</a:t>
            </a:r>
            <a:r>
              <a:rPr lang="tr-TR" sz="900" dirty="0" smtClean="0">
                <a:latin typeface="Times New Roman" pitchFamily="18" charset="0"/>
              </a:rPr>
              <a:t>: 1 cm kalınlık için 1 m</a:t>
            </a:r>
            <a:r>
              <a:rPr lang="tr-TR" sz="900" baseline="30000" dirty="0" smtClean="0">
                <a:latin typeface="Times New Roman" pitchFamily="18" charset="0"/>
              </a:rPr>
              <a:t>2</a:t>
            </a:r>
            <a:r>
              <a:rPr lang="tr-TR" sz="900" dirty="0" smtClean="0">
                <a:latin typeface="Times New Roman" pitchFamily="18" charset="0"/>
              </a:rPr>
              <a:t> yüzeyde 6,0 – 6,5  </a:t>
            </a:r>
            <a:r>
              <a:rPr lang="tr-TR" sz="900" dirty="0" err="1" smtClean="0">
                <a:latin typeface="Times New Roman" pitchFamily="18" charset="0"/>
              </a:rPr>
              <a:t>kg'dır</a:t>
            </a:r>
            <a:r>
              <a:rPr lang="tr-TR" sz="900" dirty="0" smtClean="0">
                <a:latin typeface="Times New Roman" pitchFamily="18" charset="0"/>
              </a:rPr>
              <a:t>.</a:t>
            </a:r>
          </a:p>
        </p:txBody>
      </p:sp>
      <p:pic>
        <p:nvPicPr>
          <p:cNvPr id="5125" name="Picture 5" descr="thermoins"/>
          <p:cNvPicPr>
            <a:picLocks noChangeAspect="1" noChangeArrowheads="1"/>
          </p:cNvPicPr>
          <p:nvPr/>
        </p:nvPicPr>
        <p:blipFill>
          <a:blip r:embed="rId4"/>
          <a:srcRect/>
          <a:stretch>
            <a:fillRect/>
          </a:stretch>
        </p:blipFill>
        <p:spPr bwMode="auto">
          <a:xfrm>
            <a:off x="468313" y="260350"/>
            <a:ext cx="2286000" cy="838200"/>
          </a:xfrm>
          <a:prstGeom prst="rect">
            <a:avLst/>
          </a:prstGeom>
          <a:noFill/>
          <a:ln w="9525">
            <a:noFill/>
            <a:miter lim="800000"/>
            <a:headEnd/>
            <a:tailEnd/>
          </a:ln>
        </p:spPr>
      </p:pic>
      <p:graphicFrame>
        <p:nvGraphicFramePr>
          <p:cNvPr id="204859" name="Group 59"/>
          <p:cNvGraphicFramePr>
            <a:graphicFrameLocks noGrp="1"/>
          </p:cNvGraphicFramePr>
          <p:nvPr>
            <p:ph sz="half" idx="3"/>
          </p:nvPr>
        </p:nvGraphicFramePr>
        <p:xfrm>
          <a:off x="5508625" y="260350"/>
          <a:ext cx="3311525" cy="6141786"/>
        </p:xfrm>
        <a:graphic>
          <a:graphicData uri="http://schemas.openxmlformats.org/drawingml/2006/table">
            <a:tbl>
              <a:tblPr/>
              <a:tblGrid>
                <a:gridCol w="1692275"/>
                <a:gridCol w="1619250"/>
              </a:tblGrid>
              <a:tr h="70338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sz="1500" b="1" i="0" u="none" strike="noStrike" cap="none" normalizeH="0" baseline="0" dirty="0" smtClean="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700" b="0" i="0" u="none" strike="noStrike" cap="none" normalizeH="0" baseline="0" dirty="0" smtClean="0">
                          <a:ln>
                            <a:noFill/>
                          </a:ln>
                          <a:solidFill>
                            <a:srgbClr val="FF0000"/>
                          </a:solidFill>
                          <a:effectLst/>
                          <a:latin typeface="Times New Roman" pitchFamily="18" charset="0"/>
                        </a:rPr>
                        <a:t>TEKNİK ÖZELLİKLER</a:t>
                      </a:r>
                      <a:r>
                        <a:rPr kumimoji="0" lang="tr-TR" sz="1800" b="1" i="1" u="none" strike="noStrike" cap="none" normalizeH="0" baseline="0" dirty="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tr-TR"/>
                    </a:p>
                  </a:txBody>
                  <a:tcPr/>
                </a:tc>
              </a:tr>
              <a:tr h="359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500" b="1" i="0" u="none" strike="noStrike" cap="none" normalizeH="0" baseline="0" smtClean="0">
                          <a:ln>
                            <a:noFill/>
                          </a:ln>
                          <a:solidFill>
                            <a:schemeClr val="tx1"/>
                          </a:solidFill>
                          <a:effectLst/>
                          <a:latin typeface="Times New Roman" pitchFamily="18" charset="0"/>
                        </a:rPr>
                        <a:t>Görünüş</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500" b="0" i="0" u="none" strike="noStrike" cap="none" normalizeH="0" baseline="0" smtClean="0">
                          <a:ln>
                            <a:noFill/>
                          </a:ln>
                          <a:solidFill>
                            <a:schemeClr val="tx1"/>
                          </a:solidFill>
                          <a:effectLst/>
                          <a:latin typeface="Times New Roman" pitchFamily="18" charset="0"/>
                        </a:rPr>
                        <a:t>Uçuk Gri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57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chemeClr val="tx1"/>
                          </a:solidFill>
                          <a:effectLst/>
                          <a:latin typeface="Times New Roman" pitchFamily="18" charset="0"/>
                        </a:rPr>
                        <a:t>Kuru Yoğunluk</a:t>
                      </a:r>
                      <a:r>
                        <a:rPr kumimoji="0" lang="tr-TR" sz="2800" b="1" i="0" u="none" strike="noStrike" cap="none" normalizeH="0" baseline="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590 ± 50 (kg/m³)</a:t>
                      </a:r>
                      <a:r>
                        <a:rPr kumimoji="0" lang="tr-TR" sz="2800" b="0" i="0" u="none" strike="noStrike" cap="none" normalizeH="0" baseline="0" dirty="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85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Isı İletkenlik</a:t>
                      </a:r>
                      <a:r>
                        <a:rPr kumimoji="0" lang="tr-TR" sz="2800" b="1" i="0" u="none" strike="noStrike" cap="none" normalizeH="0" baseline="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T2 0,12  W/</a:t>
                      </a:r>
                      <a:r>
                        <a:rPr kumimoji="0" lang="tr-TR" sz="1100" b="0" i="0" u="none" strike="noStrike" cap="none" normalizeH="0" baseline="0" dirty="0" err="1" smtClean="0">
                          <a:ln>
                            <a:noFill/>
                          </a:ln>
                          <a:solidFill>
                            <a:schemeClr val="tx1"/>
                          </a:solidFill>
                          <a:effectLst/>
                          <a:latin typeface="Times New Roman" pitchFamily="18" charset="0"/>
                        </a:rPr>
                        <a:t>mK</a:t>
                      </a:r>
                      <a:r>
                        <a:rPr kumimoji="0" lang="tr-TR" sz="2800" b="0" i="0" u="none" strike="noStrike" cap="none" normalizeH="0" baseline="0" dirty="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14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Basınç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CSII 5,00 N/mm²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33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Bağ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0.47 N/mm²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33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dirty="0" smtClean="0">
                          <a:ln>
                            <a:noFill/>
                          </a:ln>
                          <a:solidFill>
                            <a:schemeClr val="tx1"/>
                          </a:solidFill>
                          <a:effectLst/>
                          <a:latin typeface="Times New Roman" pitchFamily="18" charset="0"/>
                        </a:rPr>
                        <a:t>Priz Süresi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smtClean="0">
                          <a:ln>
                            <a:noFill/>
                          </a:ln>
                          <a:solidFill>
                            <a:schemeClr val="tx1"/>
                          </a:solidFill>
                          <a:effectLst/>
                          <a:latin typeface="Times New Roman" pitchFamily="18" charset="0"/>
                        </a:rPr>
                        <a:t>20 saat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33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Aşınma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smtClean="0">
                          <a:ln>
                            <a:noFill/>
                          </a:ln>
                          <a:solidFill>
                            <a:schemeClr val="tx1"/>
                          </a:solidFill>
                          <a:effectLst/>
                          <a:latin typeface="Times New Roman" pitchFamily="18" charset="0"/>
                        </a:rPr>
                        <a:t>2,10 cm</a:t>
                      </a: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³</a:t>
                      </a:r>
                      <a:r>
                        <a:rPr kumimoji="0" lang="tr-TR" sz="1100" b="0" i="0" u="none" strike="noStrike" cap="none" normalizeH="0" baseline="0" smtClean="0">
                          <a:ln>
                            <a:noFill/>
                          </a:ln>
                          <a:solidFill>
                            <a:schemeClr val="tx1"/>
                          </a:solidFill>
                          <a:effectLst/>
                          <a:latin typeface="Times New Roman" pitchFamily="18" charset="0"/>
                        </a:rPr>
                        <a:t> /50 cm pr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0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Yüzey Sertliği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smtClean="0">
                          <a:ln>
                            <a:noFill/>
                          </a:ln>
                          <a:solidFill>
                            <a:schemeClr val="tx1"/>
                          </a:solidFill>
                          <a:effectLst/>
                          <a:latin typeface="Times New Roman" pitchFamily="18" charset="0"/>
                        </a:rPr>
                        <a:t>34 N/mm</a:t>
                      </a: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²</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21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Boyaya Hazır Olma Süresi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smtClean="0">
                          <a:ln>
                            <a:noFill/>
                          </a:ln>
                          <a:solidFill>
                            <a:schemeClr val="tx1"/>
                          </a:solidFill>
                          <a:effectLst/>
                          <a:latin typeface="Times New Roman" pitchFamily="18" charset="0"/>
                        </a:rPr>
                        <a:t>Uygun ortamda 48 saat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0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Saklama Süresi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12 Ay ( Uygun ortamda )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16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Uygulama Şekli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err="1" smtClean="0">
                          <a:ln>
                            <a:noFill/>
                          </a:ln>
                          <a:solidFill>
                            <a:schemeClr val="tx1"/>
                          </a:solidFill>
                          <a:effectLst/>
                          <a:latin typeface="Times New Roman" pitchFamily="18" charset="0"/>
                        </a:rPr>
                        <a:t>Manuel</a:t>
                      </a:r>
                      <a:r>
                        <a:rPr kumimoji="0" lang="tr-TR" sz="1100" b="0" i="0" u="none" strike="noStrike" cap="none" normalizeH="0" baseline="0" dirty="0" smtClean="0">
                          <a:ln>
                            <a:noFill/>
                          </a:ln>
                          <a:solidFill>
                            <a:schemeClr val="tx1"/>
                          </a:solidFill>
                          <a:effectLst/>
                          <a:latin typeface="Times New Roman" pitchFamily="18" charset="0"/>
                        </a:rPr>
                        <a:t>  ve Makine ile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92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sz="1100" b="1" i="0" u="none" strike="noStrike" cap="none" normalizeH="0" baseline="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Tüketim (1 cm/m² için)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6,0 – 6,5 kg/m</a:t>
                      </a:r>
                      <a:r>
                        <a:rPr kumimoji="0" lang="tr-TR" sz="1100" b="0" i="0" u="none" strike="noStrike" cap="none" normalizeH="0" baseline="30000" dirty="0" smtClean="0">
                          <a:ln>
                            <a:noFill/>
                          </a:ln>
                          <a:solidFill>
                            <a:schemeClr val="tx1"/>
                          </a:solidFill>
                          <a:effectLst/>
                          <a:latin typeface="Times New Roman" pitchFamily="18" charset="0"/>
                        </a:rPr>
                        <a:t>2</a:t>
                      </a:r>
                      <a:r>
                        <a:rPr kumimoji="0" lang="tr-TR" sz="1100" b="0" i="0" u="none" strike="noStrike" cap="none" normalizeH="0" baseline="0" dirty="0" smtClean="0">
                          <a:ln>
                            <a:noFill/>
                          </a:ln>
                          <a:solidFill>
                            <a:schemeClr val="tx1"/>
                          </a:solidFill>
                          <a:effectLst/>
                          <a:latin typeface="Times New Roman" pitchFamily="18" charset="0"/>
                        </a:rPr>
                        <a:t>1cm </a:t>
                      </a:r>
                      <a:r>
                        <a:rPr kumimoji="0" lang="tr-TR" sz="1100" b="0" i="0" u="none" strike="noStrike" cap="none" normalizeH="0" baseline="0" dirty="0" err="1" smtClean="0">
                          <a:ln>
                            <a:noFill/>
                          </a:ln>
                          <a:solidFill>
                            <a:schemeClr val="tx1"/>
                          </a:solidFill>
                          <a:effectLst/>
                          <a:latin typeface="Times New Roman" pitchFamily="18" charset="0"/>
                        </a:rPr>
                        <a:t>Thermo</a:t>
                      </a:r>
                      <a:r>
                        <a:rPr kumimoji="0" lang="tr-TR" sz="1100" b="0" i="0" u="none" strike="noStrike" cap="none" normalizeH="0" baseline="0" dirty="0" smtClean="0">
                          <a:ln>
                            <a:noFill/>
                          </a:ln>
                          <a:solidFill>
                            <a:schemeClr val="tx1"/>
                          </a:solidFill>
                          <a:effectLst/>
                          <a:latin typeface="Times New Roman" pitchFamily="18" charset="0"/>
                        </a:rPr>
                        <a:t>-INS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172" name="Rectangle 53"/>
          <p:cNvSpPr>
            <a:spLocks noChangeArrowheads="1"/>
          </p:cNvSpPr>
          <p:nvPr/>
        </p:nvSpPr>
        <p:spPr bwMode="auto">
          <a:xfrm>
            <a:off x="1476375" y="1536700"/>
            <a:ext cx="3887788" cy="1615827"/>
          </a:xfrm>
          <a:prstGeom prst="rect">
            <a:avLst/>
          </a:prstGeom>
          <a:noFill/>
          <a:ln w="9525">
            <a:noFill/>
            <a:miter lim="800000"/>
            <a:headEnd/>
            <a:tailEnd/>
          </a:ln>
        </p:spPr>
        <p:txBody>
          <a:bodyPr anchor="ctr">
            <a:spAutoFit/>
          </a:bodyPr>
          <a:lstStyle/>
          <a:p>
            <a:r>
              <a:rPr lang="tr-TR" sz="900" dirty="0">
                <a:latin typeface="Times New Roman" pitchFamily="18" charset="0"/>
              </a:rPr>
              <a:t>Doğal agregalara yüksek performanslı bileşenlerin takviye edilmesi ile elde edilen hidrolik bağlayıcılı, yalıtım amaçlı yüzey düzeltme şapıdır. Yapıların ara, çatı ve teras katlarında ısı, su, ses ve yangın yalıtımı sağlar.</a:t>
            </a:r>
          </a:p>
          <a:p>
            <a:r>
              <a:rPr lang="tr-TR" sz="900" dirty="0" smtClean="0">
                <a:latin typeface="Times New Roman" pitchFamily="18" charset="0"/>
              </a:rPr>
              <a:t>Düşük (590 </a:t>
            </a:r>
            <a:r>
              <a:rPr lang="tr-TR" sz="900" dirty="0">
                <a:latin typeface="Times New Roman" pitchFamily="18" charset="0"/>
              </a:rPr>
              <a:t>kg/m³ </a:t>
            </a:r>
            <a:r>
              <a:rPr lang="tr-TR" sz="900" dirty="0" smtClean="0">
                <a:latin typeface="Times New Roman" pitchFamily="18" charset="0"/>
              </a:rPr>
              <a:t>)birim </a:t>
            </a:r>
            <a:r>
              <a:rPr lang="tr-TR" sz="900" dirty="0">
                <a:latin typeface="Times New Roman" pitchFamily="18" charset="0"/>
              </a:rPr>
              <a:t>hacim ağırlıkta olup binaya ekstra yük yüklemez. 5 cm uygulanan Thermoins şap 17 </a:t>
            </a:r>
            <a:r>
              <a:rPr lang="tr-TR" sz="900" dirty="0" err="1">
                <a:latin typeface="Times New Roman" pitchFamily="18" charset="0"/>
              </a:rPr>
              <a:t>db</a:t>
            </a:r>
            <a:r>
              <a:rPr lang="tr-TR" sz="900" dirty="0">
                <a:latin typeface="Times New Roman" pitchFamily="18" charset="0"/>
              </a:rPr>
              <a:t> ses </a:t>
            </a:r>
            <a:r>
              <a:rPr lang="tr-TR" sz="900" dirty="0" smtClean="0">
                <a:latin typeface="Times New Roman" pitchFamily="18" charset="0"/>
              </a:rPr>
              <a:t>yutar. Zeminden </a:t>
            </a:r>
            <a:r>
              <a:rPr lang="tr-TR" sz="900" dirty="0">
                <a:latin typeface="Times New Roman" pitchFamily="18" charset="0"/>
              </a:rPr>
              <a:t>kaynaklanan ısı kayıplarını </a:t>
            </a:r>
            <a:r>
              <a:rPr lang="tr-TR" sz="900" dirty="0" smtClean="0">
                <a:latin typeface="Times New Roman" pitchFamily="18" charset="0"/>
              </a:rPr>
              <a:t>engelleyerek </a:t>
            </a:r>
            <a:r>
              <a:rPr lang="tr-TR" sz="900" dirty="0">
                <a:latin typeface="Times New Roman" pitchFamily="18" charset="0"/>
              </a:rPr>
              <a:t>ısı izolasyonu sağlar. Her türlü inşaat uygulamaları için zemine uygunluk gösterir. Pratik uygulama yöntemi ile işçilik maliyetlerinden zamandan tasarruf etmenize yardımcı olur. Çimento bazlı olduğu için uzun ömürlüdür. % </a:t>
            </a:r>
            <a:r>
              <a:rPr lang="tr-TR" sz="900" dirty="0" smtClean="0">
                <a:latin typeface="Times New Roman" pitchFamily="18" charset="0"/>
              </a:rPr>
              <a:t>99 </a:t>
            </a:r>
            <a:r>
              <a:rPr lang="tr-TR" sz="900" dirty="0">
                <a:latin typeface="Times New Roman" pitchFamily="18" charset="0"/>
              </a:rPr>
              <a:t>doğal hammaddelerden oluşmuş olup çevre ve insan sağlığına duyarlı ekolojik bir üründür. Yüksek </a:t>
            </a:r>
            <a:r>
              <a:rPr lang="tr-TR" sz="900" dirty="0" err="1">
                <a:latin typeface="Times New Roman" pitchFamily="18" charset="0"/>
              </a:rPr>
              <a:t>hidrofobik</a:t>
            </a:r>
            <a:r>
              <a:rPr lang="tr-TR" sz="900" dirty="0">
                <a:latin typeface="Times New Roman" pitchFamily="18" charset="0"/>
              </a:rPr>
              <a:t> olup, su yalıtımı sağlar. A1 sınıfı yanmaz </a:t>
            </a:r>
            <a:r>
              <a:rPr lang="tr-TR" sz="900" dirty="0" smtClean="0">
                <a:latin typeface="Times New Roman" pitchFamily="18" charset="0"/>
              </a:rPr>
              <a:t>malzemedir.</a:t>
            </a:r>
            <a:endParaRPr lang="tr-TR" sz="900" dirty="0">
              <a:latin typeface="Times New Roman" pitchFamily="18" charset="0"/>
            </a:endParaRPr>
          </a:p>
        </p:txBody>
      </p:sp>
      <p:pic>
        <p:nvPicPr>
          <p:cNvPr id="5173" name="Picture 55" descr="alum_sap"/>
          <p:cNvPicPr>
            <a:picLocks noChangeAspect="1" noChangeArrowheads="1"/>
          </p:cNvPicPr>
          <p:nvPr/>
        </p:nvPicPr>
        <p:blipFill>
          <a:blip r:embed="rId5"/>
          <a:srcRect/>
          <a:stretch>
            <a:fillRect/>
          </a:stretch>
        </p:blipFill>
        <p:spPr bwMode="auto">
          <a:xfrm>
            <a:off x="539750" y="1557338"/>
            <a:ext cx="865188" cy="1727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rmoins"/>
          <p:cNvPicPr>
            <a:picLocks noChangeAspect="1" noChangeArrowheads="1"/>
          </p:cNvPicPr>
          <p:nvPr/>
        </p:nvPicPr>
        <p:blipFill>
          <a:blip r:embed="rId2"/>
          <a:srcRect/>
          <a:stretch>
            <a:fillRect/>
          </a:stretch>
        </p:blipFill>
        <p:spPr bwMode="auto">
          <a:xfrm>
            <a:off x="468313" y="260350"/>
            <a:ext cx="2286000" cy="838200"/>
          </a:xfrm>
          <a:prstGeom prst="rect">
            <a:avLst/>
          </a:prstGeom>
          <a:noFill/>
          <a:ln w="9525">
            <a:noFill/>
            <a:miter lim="800000"/>
            <a:headEnd/>
            <a:tailEnd/>
          </a:ln>
        </p:spPr>
      </p:pic>
      <p:sp>
        <p:nvSpPr>
          <p:cNvPr id="7" name="Rectangle 2"/>
          <p:cNvSpPr txBox="1">
            <a:spLocks noChangeArrowheads="1"/>
          </p:cNvSpPr>
          <p:nvPr/>
        </p:nvSpPr>
        <p:spPr>
          <a:xfrm>
            <a:off x="457200" y="1052513"/>
            <a:ext cx="8229600" cy="431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1800" b="1" i="1" u="none" strike="noStrike" kern="0" cap="none" spc="0" normalizeH="0" baseline="0" noProof="0" dirty="0" smtClean="0">
                <a:ln>
                  <a:noFill/>
                </a:ln>
                <a:solidFill>
                  <a:srgbClr val="009900"/>
                </a:solidFill>
                <a:effectLst/>
                <a:uLnTx/>
                <a:uFillTx/>
                <a:latin typeface="Times New Roman" pitchFamily="18" charset="0"/>
                <a:ea typeface="+mj-ea"/>
                <a:cs typeface="+mj-cs"/>
              </a:rPr>
              <a:t>                      </a:t>
            </a:r>
            <a:r>
              <a:rPr kumimoji="0" lang="tr-TR" sz="1800" b="1" i="1" u="none" strike="noStrike" kern="0" cap="none" spc="0" normalizeH="0" baseline="0" noProof="0" dirty="0" err="1" smtClean="0">
                <a:ln>
                  <a:noFill/>
                </a:ln>
                <a:solidFill>
                  <a:srgbClr val="009900"/>
                </a:solidFill>
                <a:effectLst/>
                <a:uLnTx/>
                <a:uFillTx/>
                <a:latin typeface="Times New Roman" pitchFamily="18" charset="0"/>
                <a:ea typeface="+mj-ea"/>
                <a:cs typeface="+mj-cs"/>
              </a:rPr>
              <a:t>Thermoins</a:t>
            </a:r>
            <a:r>
              <a:rPr kumimoji="0" lang="tr-TR" sz="1800" b="1" i="1" u="none" strike="noStrike" kern="0" cap="none" spc="0" normalizeH="0" baseline="0" noProof="0" dirty="0" smtClean="0">
                <a:ln>
                  <a:noFill/>
                </a:ln>
                <a:solidFill>
                  <a:srgbClr val="009900"/>
                </a:solidFill>
                <a:effectLst/>
                <a:uLnTx/>
                <a:uFillTx/>
                <a:latin typeface="Times New Roman" pitchFamily="18" charset="0"/>
                <a:ea typeface="+mj-ea"/>
                <a:cs typeface="+mj-cs"/>
              </a:rPr>
              <a:t>-</a:t>
            </a:r>
            <a:r>
              <a:rPr kumimoji="0" lang="tr-TR" sz="1800" b="1" i="1" u="none" strike="noStrike" kern="0" cap="none" spc="0" normalizeH="0" noProof="0" dirty="0" smtClean="0">
                <a:ln>
                  <a:noFill/>
                </a:ln>
                <a:solidFill>
                  <a:srgbClr val="009900"/>
                </a:solidFill>
                <a:effectLst/>
                <a:uLnTx/>
                <a:uFillTx/>
                <a:latin typeface="Times New Roman" pitchFamily="18" charset="0"/>
                <a:ea typeface="+mj-ea"/>
                <a:cs typeface="+mj-cs"/>
              </a:rPr>
              <a:t> Örgü Harcı</a:t>
            </a:r>
            <a:endParaRPr kumimoji="0" lang="tr-TR" sz="1800" b="1" i="0" u="none" strike="noStrike" kern="0" cap="none" spc="0" normalizeH="0" baseline="0" noProof="0" dirty="0" smtClean="0">
              <a:ln>
                <a:noFill/>
              </a:ln>
              <a:solidFill>
                <a:schemeClr val="tx2"/>
              </a:solidFill>
              <a:effectLst/>
              <a:uLnTx/>
              <a:uFillTx/>
              <a:latin typeface="Times New Roman" pitchFamily="18" charset="0"/>
              <a:ea typeface="+mj-ea"/>
              <a:cs typeface="+mj-cs"/>
            </a:endParaRPr>
          </a:p>
        </p:txBody>
      </p:sp>
      <p:pic>
        <p:nvPicPr>
          <p:cNvPr id="37890" name="Picture 2" descr="C:\Users\Thermoins3\Desktop\Örgü Harcı.jpg"/>
          <p:cNvPicPr>
            <a:picLocks noChangeAspect="1" noChangeArrowheads="1"/>
          </p:cNvPicPr>
          <p:nvPr/>
        </p:nvPicPr>
        <p:blipFill>
          <a:blip r:embed="rId3" cstate="print"/>
          <a:srcRect/>
          <a:stretch>
            <a:fillRect/>
          </a:stretch>
        </p:blipFill>
        <p:spPr bwMode="auto">
          <a:xfrm>
            <a:off x="285720" y="1071546"/>
            <a:ext cx="1045785" cy="1656000"/>
          </a:xfrm>
          <a:prstGeom prst="rect">
            <a:avLst/>
          </a:prstGeom>
          <a:noFill/>
        </p:spPr>
      </p:pic>
      <p:sp>
        <p:nvSpPr>
          <p:cNvPr id="37892" name="Rectangle 4"/>
          <p:cNvSpPr>
            <a:spLocks noChangeArrowheads="1"/>
          </p:cNvSpPr>
          <p:nvPr/>
        </p:nvSpPr>
        <p:spPr bwMode="auto">
          <a:xfrm>
            <a:off x="2357422" y="2857496"/>
            <a:ext cx="142876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11 Dikdörtgen"/>
          <p:cNvSpPr/>
          <p:nvPr/>
        </p:nvSpPr>
        <p:spPr>
          <a:xfrm>
            <a:off x="1142976" y="1428736"/>
            <a:ext cx="4286280" cy="1061829"/>
          </a:xfrm>
          <a:prstGeom prst="rect">
            <a:avLst/>
          </a:prstGeom>
        </p:spPr>
        <p:txBody>
          <a:bodyPr wrap="square">
            <a:spAutoFit/>
          </a:bodyPr>
          <a:lstStyle/>
          <a:p>
            <a:pPr lvl="0" algn="just"/>
            <a:r>
              <a:rPr lang="tr-TR" sz="900" dirty="0" err="1" smtClean="0">
                <a:latin typeface="Times New Roman" pitchFamily="18" charset="0"/>
                <a:ea typeface="Times New Roman" pitchFamily="18" charset="0"/>
                <a:cs typeface="Times New Roman" pitchFamily="18" charset="0"/>
              </a:rPr>
              <a:t>Thermoins</a:t>
            </a:r>
            <a:r>
              <a:rPr lang="tr-TR" sz="900" dirty="0" smtClean="0">
                <a:latin typeface="Times New Roman" pitchFamily="18" charset="0"/>
                <a:ea typeface="Times New Roman" pitchFamily="18" charset="0"/>
                <a:cs typeface="Times New Roman" pitchFamily="18" charset="0"/>
              </a:rPr>
              <a:t> Örgü Harcı ısı </a:t>
            </a:r>
            <a:r>
              <a:rPr lang="tr-TR" sz="900" dirty="0" err="1" smtClean="0">
                <a:latin typeface="Times New Roman" pitchFamily="18" charset="0"/>
                <a:ea typeface="Times New Roman" pitchFamily="18" charset="0"/>
                <a:cs typeface="Times New Roman" pitchFamily="18" charset="0"/>
              </a:rPr>
              <a:t>izalasyonlu</a:t>
            </a:r>
            <a:r>
              <a:rPr lang="tr-TR" sz="900" dirty="0" smtClean="0">
                <a:latin typeface="Times New Roman" pitchFamily="18" charset="0"/>
                <a:ea typeface="Times New Roman" pitchFamily="18" charset="0"/>
                <a:cs typeface="Times New Roman" pitchFamily="18" charset="0"/>
              </a:rPr>
              <a:t> duvar örme işlemlerinde  kullanılır. Perlit ve </a:t>
            </a:r>
            <a:r>
              <a:rPr lang="tr-TR" sz="900" dirty="0" err="1" smtClean="0">
                <a:latin typeface="Times New Roman" pitchFamily="18" charset="0"/>
                <a:ea typeface="Times New Roman" pitchFamily="18" charset="0"/>
                <a:cs typeface="Times New Roman" pitchFamily="18" charset="0"/>
              </a:rPr>
              <a:t>pomza</a:t>
            </a:r>
            <a:r>
              <a:rPr lang="tr-TR" sz="900" dirty="0" smtClean="0">
                <a:latin typeface="Times New Roman" pitchFamily="18" charset="0"/>
                <a:ea typeface="Times New Roman" pitchFamily="18" charset="0"/>
                <a:cs typeface="Times New Roman" pitchFamily="18" charset="0"/>
              </a:rPr>
              <a:t> agregaları hidrolik bağlayıcı ve üstün performans sağlayıcı doğal hammaddelerle desteklenerek oluşturulmuş, ısı, ses ve yangın yalıtımı su iticilik sağlayan ekolojik bir örgü harcıdır. A1 sınıfı yanmaz malzemedir. Nefes alabilen malzemedir. Hafif yapısı ile yapılara yük bindirmez. İnsan yaşamına zararlı madde içermez. Ses yalıtımı sağlar. Asit yağmurlarına dayanıklı olup, rutubet ve nemi önleyerek, küf ve mantar oluşumunu engeller.</a:t>
            </a:r>
            <a:endParaRPr lang="tr-TR" sz="900" dirty="0" smtClean="0">
              <a:latin typeface="Times New Roman" pitchFamily="18" charset="0"/>
              <a:cs typeface="Times New Roman" pitchFamily="18" charset="0"/>
            </a:endParaRPr>
          </a:p>
        </p:txBody>
      </p:sp>
      <p:sp>
        <p:nvSpPr>
          <p:cNvPr id="14" name="13 Dikdörtgen"/>
          <p:cNvSpPr/>
          <p:nvPr/>
        </p:nvSpPr>
        <p:spPr>
          <a:xfrm>
            <a:off x="142844" y="2214554"/>
            <a:ext cx="5143536" cy="5893921"/>
          </a:xfrm>
          <a:prstGeom prst="rect">
            <a:avLst/>
          </a:prstGeom>
        </p:spPr>
        <p:txBody>
          <a:bodyPr wrap="square">
            <a:spAutoFit/>
          </a:bodyPr>
          <a:lstStyle/>
          <a:p>
            <a:pPr lvl="0" algn="just"/>
            <a:endParaRPr lang="tr-TR" sz="900" b="1" u="sng" dirty="0" smtClean="0">
              <a:solidFill>
                <a:srgbClr val="FF0000"/>
              </a:solidFill>
              <a:latin typeface="Times New Roman" pitchFamily="18" charset="0"/>
              <a:ea typeface="Times New Roman" pitchFamily="18" charset="0"/>
              <a:cs typeface="Times New Roman" pitchFamily="18" charset="0"/>
            </a:endParaRPr>
          </a:p>
          <a:p>
            <a:pPr lvl="0" algn="just"/>
            <a:endParaRPr lang="tr-TR" sz="900" b="1" u="sng" dirty="0" smtClean="0">
              <a:solidFill>
                <a:srgbClr val="FF0000"/>
              </a:solidFill>
              <a:latin typeface="Times New Roman" pitchFamily="18" charset="0"/>
              <a:ea typeface="Times New Roman" pitchFamily="18" charset="0"/>
              <a:cs typeface="Times New Roman" pitchFamily="18" charset="0"/>
            </a:endParaRPr>
          </a:p>
          <a:p>
            <a:pPr lvl="0" algn="just"/>
            <a:endParaRPr lang="tr-TR" sz="900" u="sng" dirty="0" smtClean="0">
              <a:solidFill>
                <a:srgbClr val="FF0000"/>
              </a:solidFill>
              <a:latin typeface="Times New Roman" pitchFamily="18" charset="0"/>
              <a:ea typeface="Times New Roman" pitchFamily="18" charset="0"/>
              <a:cs typeface="Times New Roman" pitchFamily="18" charset="0"/>
            </a:endParaRPr>
          </a:p>
          <a:p>
            <a:pPr lvl="0" algn="just"/>
            <a:endParaRPr lang="tr-TR" sz="900" u="sng" dirty="0" smtClean="0">
              <a:solidFill>
                <a:srgbClr val="FF0000"/>
              </a:solidFill>
              <a:latin typeface="Times New Roman" pitchFamily="18" charset="0"/>
              <a:ea typeface="Times New Roman" pitchFamily="18" charset="0"/>
              <a:cs typeface="Times New Roman" pitchFamily="18" charset="0"/>
            </a:endParaRPr>
          </a:p>
          <a:p>
            <a:pPr lvl="0" algn="just"/>
            <a:endParaRPr lang="tr-TR" sz="900" u="sng" dirty="0" smtClean="0">
              <a:solidFill>
                <a:srgbClr val="FF0000"/>
              </a:solidFill>
              <a:latin typeface="Times New Roman" pitchFamily="18" charset="0"/>
              <a:ea typeface="Times New Roman" pitchFamily="18" charset="0"/>
              <a:cs typeface="Times New Roman" pitchFamily="18" charset="0"/>
            </a:endParaRPr>
          </a:p>
          <a:p>
            <a:pPr lvl="0" algn="just"/>
            <a:endParaRPr lang="tr-TR" sz="900" u="sng" dirty="0" smtClean="0">
              <a:solidFill>
                <a:srgbClr val="FF0000"/>
              </a:solidFill>
              <a:latin typeface="Times New Roman" pitchFamily="18" charset="0"/>
              <a:ea typeface="Times New Roman" pitchFamily="18" charset="0"/>
              <a:cs typeface="Times New Roman" pitchFamily="18" charset="0"/>
            </a:endParaRPr>
          </a:p>
          <a:p>
            <a:pPr lvl="0" algn="just"/>
            <a:r>
              <a:rPr lang="tr-TR" sz="900" u="sng" dirty="0" smtClean="0">
                <a:solidFill>
                  <a:srgbClr val="FF0000"/>
                </a:solidFill>
                <a:latin typeface="Times New Roman" pitchFamily="18" charset="0"/>
                <a:ea typeface="Times New Roman" pitchFamily="18" charset="0"/>
                <a:cs typeface="Times New Roman" pitchFamily="18" charset="0"/>
              </a:rPr>
              <a:t>Uygulama Alanları: </a:t>
            </a:r>
            <a:r>
              <a:rPr lang="tr-TR" sz="900" dirty="0" smtClean="0">
                <a:latin typeface="Times New Roman" pitchFamily="18" charset="0"/>
                <a:ea typeface="Times New Roman" pitchFamily="18" charset="0"/>
                <a:cs typeface="Times New Roman" pitchFamily="18" charset="0"/>
              </a:rPr>
              <a:t>Tuğla, </a:t>
            </a:r>
            <a:r>
              <a:rPr lang="tr-TR" sz="900" dirty="0" err="1" smtClean="0">
                <a:latin typeface="Times New Roman" pitchFamily="18" charset="0"/>
                <a:ea typeface="Times New Roman" pitchFamily="18" charset="0"/>
                <a:cs typeface="Times New Roman" pitchFamily="18" charset="0"/>
              </a:rPr>
              <a:t>bims</a:t>
            </a:r>
            <a:r>
              <a:rPr lang="tr-TR" sz="900" dirty="0" smtClean="0">
                <a:latin typeface="Times New Roman" pitchFamily="18" charset="0"/>
                <a:ea typeface="Times New Roman" pitchFamily="18" charset="0"/>
                <a:cs typeface="Times New Roman" pitchFamily="18" charset="0"/>
              </a:rPr>
              <a:t> ve </a:t>
            </a:r>
            <a:r>
              <a:rPr lang="tr-TR" sz="900" dirty="0" err="1" smtClean="0">
                <a:latin typeface="Times New Roman" pitchFamily="18" charset="0"/>
                <a:ea typeface="Times New Roman" pitchFamily="18" charset="0"/>
                <a:cs typeface="Times New Roman" pitchFamily="18" charset="0"/>
              </a:rPr>
              <a:t>gazbeton</a:t>
            </a:r>
            <a:r>
              <a:rPr lang="tr-TR" sz="900" dirty="0" smtClean="0">
                <a:latin typeface="Times New Roman" pitchFamily="18" charset="0"/>
                <a:ea typeface="Times New Roman" pitchFamily="18" charset="0"/>
                <a:cs typeface="Times New Roman" pitchFamily="18" charset="0"/>
              </a:rPr>
              <a:t>  ile örme işlemleri</a:t>
            </a:r>
            <a:r>
              <a:rPr lang="tr-TR" dirty="0" smtClean="0">
                <a:latin typeface="Arial" pitchFamily="34" charset="0"/>
                <a:ea typeface="Times New Roman" pitchFamily="18" charset="0"/>
                <a:cs typeface="Arial" pitchFamily="34" charset="0"/>
              </a:rPr>
              <a:t>.</a:t>
            </a:r>
          </a:p>
          <a:p>
            <a:endParaRPr lang="tr-TR" sz="900" u="sng" dirty="0" smtClean="0">
              <a:solidFill>
                <a:srgbClr val="FF0000"/>
              </a:solidFill>
              <a:latin typeface="Times New Roman" pitchFamily="18" charset="0"/>
              <a:cs typeface="Times New Roman" pitchFamily="18" charset="0"/>
            </a:endParaRPr>
          </a:p>
          <a:p>
            <a:r>
              <a:rPr lang="tr-TR" sz="900" u="sng" dirty="0" smtClean="0">
                <a:solidFill>
                  <a:srgbClr val="FF0000"/>
                </a:solidFill>
                <a:latin typeface="Times New Roman" pitchFamily="18" charset="0"/>
                <a:cs typeface="Times New Roman" pitchFamily="18" charset="0"/>
              </a:rPr>
              <a:t>Harcın  Hazırlanışı: </a:t>
            </a:r>
            <a:r>
              <a:rPr lang="tr-TR" sz="900" dirty="0" smtClean="0">
                <a:latin typeface="Times New Roman" pitchFamily="18" charset="0"/>
                <a:cs typeface="Times New Roman" pitchFamily="18" charset="0"/>
              </a:rPr>
              <a:t>20 </a:t>
            </a:r>
            <a:r>
              <a:rPr lang="tr-TR" sz="900" dirty="0" err="1" smtClean="0">
                <a:latin typeface="Times New Roman" pitchFamily="18" charset="0"/>
                <a:cs typeface="Times New Roman" pitchFamily="18" charset="0"/>
              </a:rPr>
              <a:t>kg.’lık</a:t>
            </a:r>
            <a:r>
              <a:rPr lang="tr-TR" sz="900" dirty="0" smtClean="0">
                <a:latin typeface="Times New Roman" pitchFamily="18" charset="0"/>
                <a:cs typeface="Times New Roman" pitchFamily="18" charset="0"/>
              </a:rPr>
              <a:t> </a:t>
            </a:r>
            <a:r>
              <a:rPr lang="tr-TR" sz="900" dirty="0" err="1" smtClean="0">
                <a:latin typeface="Times New Roman" pitchFamily="18" charset="0"/>
                <a:cs typeface="Times New Roman" pitchFamily="18" charset="0"/>
              </a:rPr>
              <a:t>Thermoins</a:t>
            </a:r>
            <a:r>
              <a:rPr lang="tr-TR" sz="900" dirty="0" smtClean="0">
                <a:latin typeface="Times New Roman" pitchFamily="18" charset="0"/>
                <a:cs typeface="Times New Roman" pitchFamily="18" charset="0"/>
              </a:rPr>
              <a:t> Örgü harcı torbasının tamamı 9,2- 9,6 </a:t>
            </a:r>
            <a:r>
              <a:rPr lang="tr-TR" sz="900" dirty="0" err="1" smtClean="0">
                <a:latin typeface="Times New Roman" pitchFamily="18" charset="0"/>
                <a:cs typeface="Times New Roman" pitchFamily="18" charset="0"/>
              </a:rPr>
              <a:t>Lt</a:t>
            </a:r>
            <a:r>
              <a:rPr lang="tr-TR" sz="900" dirty="0" smtClean="0">
                <a:latin typeface="Times New Roman" pitchFamily="18" charset="0"/>
                <a:cs typeface="Times New Roman" pitchFamily="18" charset="0"/>
              </a:rPr>
              <a:t> su ile 6-8 </a:t>
            </a:r>
            <a:r>
              <a:rPr lang="tr-TR" sz="900" dirty="0" err="1" smtClean="0">
                <a:latin typeface="Times New Roman" pitchFamily="18" charset="0"/>
                <a:cs typeface="Times New Roman" pitchFamily="18" charset="0"/>
              </a:rPr>
              <a:t>dk</a:t>
            </a:r>
            <a:r>
              <a:rPr lang="tr-TR" sz="900" dirty="0" smtClean="0">
                <a:latin typeface="Times New Roman" pitchFamily="18" charset="0"/>
                <a:cs typeface="Times New Roman" pitchFamily="18" charset="0"/>
              </a:rPr>
              <a:t>. karışım homojen oluncaya kadar temiz bir kap içerisinde düşük devirli </a:t>
            </a:r>
            <a:r>
              <a:rPr lang="tr-TR" sz="900" dirty="0" err="1" smtClean="0">
                <a:latin typeface="Times New Roman" pitchFamily="18" charset="0"/>
                <a:cs typeface="Times New Roman" pitchFamily="18" charset="0"/>
              </a:rPr>
              <a:t>mixer</a:t>
            </a:r>
            <a:r>
              <a:rPr lang="tr-TR" sz="900" dirty="0" smtClean="0">
                <a:latin typeface="Times New Roman" pitchFamily="18" charset="0"/>
                <a:cs typeface="Times New Roman" pitchFamily="18" charset="0"/>
              </a:rPr>
              <a:t> ile karıştırılır. Suyun tamamı bir defada konmayıp kademeli olarak ilave edilir. Bir torbanın tamamının aynı anda karıştırılması ve kullanılması gereklidir. Hazırlanan karışım maksimum 2 saat içinde kullanılmalıdır. </a:t>
            </a:r>
          </a:p>
          <a:p>
            <a:endParaRPr lang="tr-TR" sz="900" u="sng" dirty="0" smtClean="0">
              <a:solidFill>
                <a:srgbClr val="FF0000"/>
              </a:solidFill>
              <a:latin typeface="Times New Roman" pitchFamily="18" charset="0"/>
              <a:cs typeface="Times New Roman" pitchFamily="18" charset="0"/>
            </a:endParaRPr>
          </a:p>
          <a:p>
            <a:r>
              <a:rPr lang="tr-TR" sz="900" u="sng" dirty="0" smtClean="0">
                <a:solidFill>
                  <a:srgbClr val="FF0000"/>
                </a:solidFill>
                <a:latin typeface="Times New Roman" pitchFamily="18" charset="0"/>
                <a:cs typeface="Times New Roman" pitchFamily="18" charset="0"/>
              </a:rPr>
              <a:t>Uygulama Şartları:  </a:t>
            </a:r>
            <a:r>
              <a:rPr lang="tr-TR" sz="900" dirty="0" smtClean="0">
                <a:latin typeface="Times New Roman" pitchFamily="18" charset="0"/>
                <a:cs typeface="Times New Roman" pitchFamily="18" charset="0"/>
              </a:rPr>
              <a:t>+5ºC- 50ºC aralığında uygulama yapılabilir. </a:t>
            </a:r>
            <a:r>
              <a:rPr lang="tr-TR" sz="900" dirty="0" smtClean="0">
                <a:latin typeface="Times New Roman" pitchFamily="18" charset="0"/>
              </a:rPr>
              <a:t>Aşırı rüzgârlı havalarda uygulama tercih edilmemelidir.</a:t>
            </a:r>
          </a:p>
          <a:p>
            <a:endParaRPr lang="tr-TR" sz="900" u="sng" dirty="0" smtClean="0">
              <a:solidFill>
                <a:srgbClr val="FF0000"/>
              </a:solidFill>
              <a:latin typeface="Times New Roman" pitchFamily="18" charset="0"/>
              <a:cs typeface="Times New Roman" pitchFamily="18" charset="0"/>
            </a:endParaRPr>
          </a:p>
          <a:p>
            <a:r>
              <a:rPr lang="tr-TR" sz="900" u="sng" dirty="0" smtClean="0">
                <a:solidFill>
                  <a:srgbClr val="FF0000"/>
                </a:solidFill>
                <a:latin typeface="Times New Roman" pitchFamily="18" charset="0"/>
                <a:cs typeface="Times New Roman" pitchFamily="18" charset="0"/>
              </a:rPr>
              <a:t>Saklama Koşulları: </a:t>
            </a:r>
            <a:r>
              <a:rPr lang="tr-TR" sz="900" dirty="0" smtClean="0">
                <a:latin typeface="Times New Roman" pitchFamily="18" charset="0"/>
                <a:cs typeface="Times New Roman" pitchFamily="18" charset="0"/>
              </a:rPr>
              <a:t>Kuru bir ortamda su ile teması olmadan +5ºC‘</a:t>
            </a:r>
            <a:r>
              <a:rPr lang="tr-TR" sz="900" dirty="0" err="1" smtClean="0">
                <a:latin typeface="Times New Roman" pitchFamily="18" charset="0"/>
                <a:cs typeface="Times New Roman" pitchFamily="18" charset="0"/>
              </a:rPr>
              <a:t>nin</a:t>
            </a:r>
            <a:r>
              <a:rPr lang="tr-TR" sz="900" dirty="0" smtClean="0">
                <a:latin typeface="Times New Roman" pitchFamily="18" charset="0"/>
                <a:cs typeface="Times New Roman" pitchFamily="18" charset="0"/>
              </a:rPr>
              <a:t> üzerinde muhafaza edilir. En fazla 10 sıra ile orijinal ambalajı içinde 12 aydır.</a:t>
            </a:r>
          </a:p>
          <a:p>
            <a:endParaRPr lang="tr-TR" sz="900" u="sng" dirty="0" smtClean="0">
              <a:solidFill>
                <a:srgbClr val="FF0000"/>
              </a:solidFill>
              <a:latin typeface="Times New Roman" pitchFamily="18" charset="0"/>
              <a:cs typeface="Times New Roman" pitchFamily="18" charset="0"/>
            </a:endParaRPr>
          </a:p>
          <a:p>
            <a:r>
              <a:rPr lang="tr-TR" sz="900" u="sng" dirty="0" smtClean="0">
                <a:solidFill>
                  <a:srgbClr val="FF0000"/>
                </a:solidFill>
                <a:latin typeface="Times New Roman" pitchFamily="18" charset="0"/>
                <a:cs typeface="Times New Roman" pitchFamily="18" charset="0"/>
              </a:rPr>
              <a:t>Uygulama: </a:t>
            </a:r>
            <a:r>
              <a:rPr lang="tr-TR" sz="900" dirty="0" smtClean="0">
                <a:latin typeface="Times New Roman" pitchFamily="18" charset="0"/>
                <a:cs typeface="Times New Roman" pitchFamily="18" charset="0"/>
              </a:rPr>
              <a:t>Uygulama yüzeyi zayıf tutunan, yağlı, parafinli, yabancı maddelerden ayrılmalı ve temizlenmelidir. Mala ile örme işlemi gerçekleştirilir.</a:t>
            </a:r>
          </a:p>
          <a:p>
            <a:endParaRPr lang="tr-TR" sz="900" u="sng" dirty="0" smtClean="0">
              <a:solidFill>
                <a:srgbClr val="FF0000"/>
              </a:solidFill>
              <a:latin typeface="Times New Roman" pitchFamily="18" charset="0"/>
              <a:cs typeface="Times New Roman" pitchFamily="18" charset="0"/>
            </a:endParaRPr>
          </a:p>
          <a:p>
            <a:pPr algn="just">
              <a:spcAft>
                <a:spcPts val="0"/>
              </a:spcAft>
            </a:pPr>
            <a:r>
              <a:rPr lang="tr-TR" sz="900" u="sng" dirty="0" smtClean="0">
                <a:solidFill>
                  <a:srgbClr val="FF0000"/>
                </a:solidFill>
                <a:latin typeface="Times New Roman" pitchFamily="18" charset="0"/>
                <a:ea typeface="Times New Roman"/>
                <a:cs typeface="Times New Roman" pitchFamily="18" charset="0"/>
              </a:rPr>
              <a:t>Malzeme Tüketimi: </a:t>
            </a:r>
            <a:r>
              <a:rPr lang="tr-TR" sz="900" dirty="0" err="1" smtClean="0">
                <a:latin typeface="Times New Roman" pitchFamily="18" charset="0"/>
                <a:ea typeface="Times New Roman"/>
                <a:cs typeface="Times New Roman" pitchFamily="18" charset="0"/>
              </a:rPr>
              <a:t>Thermoins</a:t>
            </a:r>
            <a:r>
              <a:rPr lang="tr-TR" sz="900" dirty="0" smtClean="0">
                <a:latin typeface="Times New Roman" pitchFamily="18" charset="0"/>
                <a:ea typeface="Times New Roman"/>
                <a:cs typeface="Times New Roman" pitchFamily="18" charset="0"/>
              </a:rPr>
              <a:t> uygulama yöntemi ile sarfiyat; 400x 280mm’ </a:t>
            </a:r>
            <a:r>
              <a:rPr lang="tr-TR" sz="900" dirty="0" err="1" smtClean="0">
                <a:latin typeface="Times New Roman" pitchFamily="18" charset="0"/>
                <a:ea typeface="Times New Roman"/>
                <a:cs typeface="Times New Roman" pitchFamily="18" charset="0"/>
              </a:rPr>
              <a:t>lik</a:t>
            </a:r>
            <a:r>
              <a:rPr lang="tr-TR" sz="900" dirty="0" smtClean="0">
                <a:latin typeface="Times New Roman" pitchFamily="18" charset="0"/>
                <a:ea typeface="Times New Roman"/>
                <a:cs typeface="Times New Roman" pitchFamily="18" charset="0"/>
              </a:rPr>
              <a:t> 19cm kalınlığındaki duvar için 6 kg/m</a:t>
            </a:r>
            <a:r>
              <a:rPr lang="tr-TR" sz="900" baseline="30000" dirty="0" smtClean="0">
                <a:latin typeface="Times New Roman" pitchFamily="18" charset="0"/>
                <a:ea typeface="Times New Roman"/>
                <a:cs typeface="Times New Roman" pitchFamily="18" charset="0"/>
              </a:rPr>
              <a:t>2</a:t>
            </a:r>
            <a:r>
              <a:rPr lang="tr-TR" sz="900" dirty="0" smtClean="0">
                <a:latin typeface="Times New Roman" pitchFamily="18" charset="0"/>
                <a:ea typeface="Times New Roman"/>
                <a:cs typeface="Times New Roman" pitchFamily="18" charset="0"/>
              </a:rPr>
              <a:t>’ dır.</a:t>
            </a:r>
          </a:p>
          <a:p>
            <a:endParaRPr lang="tr-TR" sz="900" dirty="0" smtClean="0">
              <a:latin typeface="Times New Roman" pitchFamily="18" charset="0"/>
              <a:cs typeface="Times New Roman" pitchFamily="18" charset="0"/>
            </a:endParaRPr>
          </a:p>
          <a:p>
            <a:endParaRPr lang="tr-TR" sz="900" dirty="0" smtClean="0">
              <a:latin typeface="Times New Roman" pitchFamily="18" charset="0"/>
              <a:cs typeface="Times New Roman" pitchFamily="18" charset="0"/>
            </a:endParaRPr>
          </a:p>
          <a:p>
            <a:endParaRPr lang="tr-TR" sz="900" dirty="0" smtClean="0">
              <a:latin typeface="Times New Roman" pitchFamily="18" charset="0"/>
              <a:cs typeface="Times New Roman" pitchFamily="18" charset="0"/>
            </a:endParaRPr>
          </a:p>
          <a:p>
            <a:endParaRPr lang="tr-TR" sz="900" dirty="0" smtClean="0">
              <a:latin typeface="Times New Roman" pitchFamily="18" charset="0"/>
              <a:cs typeface="Times New Roman" pitchFamily="18" charset="0"/>
            </a:endParaRPr>
          </a:p>
          <a:p>
            <a:endParaRPr lang="tr-TR" sz="900" dirty="0" smtClean="0">
              <a:latin typeface="Times New Roman" pitchFamily="18" charset="0"/>
              <a:cs typeface="Times New Roman" pitchFamily="18" charset="0"/>
            </a:endParaRPr>
          </a:p>
          <a:p>
            <a:endParaRPr lang="tr-TR" sz="900" dirty="0" smtClean="0">
              <a:latin typeface="Times New Roman" pitchFamily="18" charset="0"/>
            </a:endParaRPr>
          </a:p>
          <a:p>
            <a:endParaRPr lang="tr-TR" sz="900" dirty="0" smtClean="0">
              <a:latin typeface="Times New Roman" pitchFamily="18" charset="0"/>
            </a:endParaRPr>
          </a:p>
          <a:p>
            <a:endParaRPr lang="tr-TR" sz="900" dirty="0" smtClean="0">
              <a:latin typeface="Times New Roman" pitchFamily="18" charset="0"/>
              <a:cs typeface="Times New Roman" pitchFamily="18" charset="0"/>
            </a:endParaRPr>
          </a:p>
          <a:p>
            <a:endParaRPr lang="tr-TR" sz="900" dirty="0" smtClean="0">
              <a:latin typeface="Times New Roman" pitchFamily="18" charset="0"/>
              <a:cs typeface="Times New Roman" pitchFamily="18" charset="0"/>
            </a:endParaRPr>
          </a:p>
          <a:p>
            <a:pPr lvl="0" algn="just"/>
            <a:endParaRPr lang="tr-TR" dirty="0" smtClean="0">
              <a:latin typeface="Arial" pitchFamily="34" charset="0"/>
              <a:ea typeface="Times New Roman" pitchFamily="18" charset="0"/>
              <a:cs typeface="Arial" pitchFamily="34" charset="0"/>
            </a:endParaRPr>
          </a:p>
          <a:p>
            <a:pPr lvl="0" algn="just"/>
            <a:endParaRPr lang="tr-TR" sz="900" dirty="0" smtClean="0">
              <a:latin typeface="Times New Roman" pitchFamily="18" charset="0"/>
              <a:ea typeface="Times New Roman" pitchFamily="18" charset="0"/>
              <a:cs typeface="Times New Roman" pitchFamily="18" charset="0"/>
            </a:endParaRPr>
          </a:p>
          <a:p>
            <a:pPr lvl="0" algn="just"/>
            <a:r>
              <a:rPr lang="tr-TR" dirty="0" smtClean="0">
                <a:latin typeface="Arial" pitchFamily="34" charset="0"/>
                <a:ea typeface="Times New Roman" pitchFamily="18" charset="0"/>
                <a:cs typeface="Arial" pitchFamily="34" charset="0"/>
              </a:rPr>
              <a:t> </a:t>
            </a:r>
            <a:endParaRPr lang="tr-TR" sz="4400" dirty="0" smtClean="0">
              <a:latin typeface="Arial" pitchFamily="34" charset="0"/>
              <a:cs typeface="Arial" pitchFamily="34" charset="0"/>
            </a:endParaRPr>
          </a:p>
        </p:txBody>
      </p:sp>
      <p:graphicFrame>
        <p:nvGraphicFramePr>
          <p:cNvPr id="16" name="Group 64"/>
          <p:cNvGraphicFramePr>
            <a:graphicFrameLocks/>
          </p:cNvGraphicFramePr>
          <p:nvPr/>
        </p:nvGraphicFramePr>
        <p:xfrm>
          <a:off x="5500694" y="260350"/>
          <a:ext cx="3643305" cy="6358563"/>
        </p:xfrm>
        <a:graphic>
          <a:graphicData uri="http://schemas.openxmlformats.org/drawingml/2006/table">
            <a:tbl>
              <a:tblPr/>
              <a:tblGrid>
                <a:gridCol w="1820779"/>
                <a:gridCol w="1822526"/>
              </a:tblGrid>
              <a:tr h="6858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sz="1500" b="1" i="0" u="none" strike="noStrike" cap="none" normalizeH="0" baseline="0" dirty="0" smtClean="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700" b="0" i="0" u="none" strike="noStrike" cap="none" normalizeH="0" baseline="0" dirty="0" smtClean="0">
                          <a:ln>
                            <a:noFill/>
                          </a:ln>
                          <a:solidFill>
                            <a:srgbClr val="FF0000"/>
                          </a:solidFill>
                          <a:effectLst/>
                          <a:latin typeface="Times New Roman" pitchFamily="18" charset="0"/>
                        </a:rPr>
                        <a:t>TEKNİK ÖZELLİKLER</a:t>
                      </a:r>
                      <a:r>
                        <a:rPr kumimoji="0" lang="tr-TR" sz="1800" b="1" i="1" u="none" strike="noStrike" cap="none" normalizeH="0" baseline="0" dirty="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tr-TR"/>
                    </a:p>
                  </a:txBody>
                  <a:tcPr/>
                </a:tc>
              </a:tr>
              <a:tr h="349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500" b="1" i="0" u="none" strike="noStrike" cap="none" normalizeH="0" baseline="0" smtClean="0">
                          <a:ln>
                            <a:noFill/>
                          </a:ln>
                          <a:solidFill>
                            <a:schemeClr val="tx1"/>
                          </a:solidFill>
                          <a:effectLst/>
                          <a:latin typeface="Times New Roman" pitchFamily="18" charset="0"/>
                        </a:rPr>
                        <a:t>Görünüş</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500" b="0" i="0" u="none" strike="noStrike" cap="none" normalizeH="0" baseline="0" smtClean="0">
                          <a:ln>
                            <a:noFill/>
                          </a:ln>
                          <a:solidFill>
                            <a:schemeClr val="tx1"/>
                          </a:solidFill>
                          <a:effectLst/>
                          <a:latin typeface="Times New Roman" pitchFamily="18" charset="0"/>
                        </a:rPr>
                        <a:t>Beyaz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chemeClr val="tx1"/>
                          </a:solidFill>
                          <a:effectLst/>
                          <a:latin typeface="Times New Roman" pitchFamily="18" charset="0"/>
                        </a:rPr>
                        <a:t>Kuru Yoğunluk</a:t>
                      </a:r>
                      <a:r>
                        <a:rPr kumimoji="0" lang="tr-TR" sz="2800" b="1" i="0" u="none" strike="noStrike" cap="none" normalizeH="0" baseline="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930 ± 50 kg/m³</a:t>
                      </a:r>
                      <a:r>
                        <a:rPr kumimoji="0" lang="tr-TR" sz="2800" b="0" i="0" u="none" strike="noStrike" cap="none" normalizeH="0" baseline="0" dirty="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6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Isı İletkenlik</a:t>
                      </a:r>
                      <a:r>
                        <a:rPr kumimoji="0" lang="tr-TR" sz="2800" b="1" i="0" u="none" strike="noStrike" cap="none" normalizeH="0" baseline="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T2 0.22 W/</a:t>
                      </a:r>
                      <a:r>
                        <a:rPr kumimoji="0" lang="tr-TR" sz="1100" b="0" i="0" u="none" strike="noStrike" cap="none" normalizeH="0" baseline="0" dirty="0" err="1" smtClean="0">
                          <a:ln>
                            <a:noFill/>
                          </a:ln>
                          <a:solidFill>
                            <a:schemeClr val="tx1"/>
                          </a:solidFill>
                          <a:effectLst/>
                          <a:latin typeface="Times New Roman" pitchFamily="18" charset="0"/>
                        </a:rPr>
                        <a:t>mK</a:t>
                      </a:r>
                      <a:r>
                        <a:rPr kumimoji="0" lang="tr-TR" sz="2800" b="0" i="0" u="none" strike="noStrike" cap="none" normalizeH="0" baseline="0" dirty="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2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Basınç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M5  &gt; 6 N/mm²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Bağ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&lt; 0,05 N/mm²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dirty="0" smtClean="0">
                          <a:ln>
                            <a:noFill/>
                          </a:ln>
                          <a:solidFill>
                            <a:schemeClr val="tx1"/>
                          </a:solidFill>
                          <a:effectLst/>
                          <a:latin typeface="Times New Roman" pitchFamily="18" charset="0"/>
                        </a:rPr>
                        <a:t>Su Emme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W2 0,20 kg/ m² </a:t>
                      </a:r>
                      <a:r>
                        <a:rPr kumimoji="0" lang="tr-TR" sz="1100" b="0" i="0" u="none" strike="noStrike" cap="none" normalizeH="0" baseline="0" dirty="0" err="1" smtClean="0">
                          <a:ln>
                            <a:noFill/>
                          </a:ln>
                          <a:solidFill>
                            <a:schemeClr val="tx1"/>
                          </a:solidFill>
                          <a:effectLst/>
                          <a:latin typeface="Times New Roman" pitchFamily="18" charset="0"/>
                        </a:rPr>
                        <a:t>min</a:t>
                      </a:r>
                      <a:r>
                        <a:rPr kumimoji="0" lang="tr-TR" sz="1100" b="0" i="0" u="none" strike="noStrike" cap="none" normalizeH="0" baseline="0" dirty="0" smtClean="0">
                          <a:ln>
                            <a:noFill/>
                          </a:ln>
                          <a:solidFill>
                            <a:schemeClr val="tx1"/>
                          </a:solidFill>
                          <a:effectLst/>
                          <a:latin typeface="Times New Roman" pitchFamily="18" charset="0"/>
                        </a:rPr>
                        <a:t> </a:t>
                      </a:r>
                      <a:r>
                        <a:rPr kumimoji="0" lang="tr-TR" sz="1100" b="0" i="0" u="none" strike="noStrike" cap="none" normalizeH="0" baseline="30000" dirty="0" smtClean="0">
                          <a:ln>
                            <a:noFill/>
                          </a:ln>
                          <a:solidFill>
                            <a:schemeClr val="tx1"/>
                          </a:solidFill>
                          <a:effectLst/>
                          <a:latin typeface="Times New Roman" pitchFamily="18" charset="0"/>
                        </a:rPr>
                        <a:t>0.5</a:t>
                      </a:r>
                      <a:r>
                        <a:rPr kumimoji="0" lang="tr-TR" sz="1100" b="0" i="0" u="none" strike="noStrike" cap="none" normalizeH="0" baseline="0" dirty="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Buhar Difüzyonu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Yangın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A1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9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dirty="0" smtClean="0">
                          <a:ln>
                            <a:noFill/>
                          </a:ln>
                          <a:solidFill>
                            <a:schemeClr val="tx1"/>
                          </a:solidFill>
                          <a:effectLst/>
                          <a:latin typeface="Times New Roman" pitchFamily="18" charset="0"/>
                        </a:rPr>
                        <a:t>Atmosfer Ortam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Dayanıklı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Boyaya Hazır Olma Süresi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smtClean="0">
                          <a:ln>
                            <a:noFill/>
                          </a:ln>
                          <a:solidFill>
                            <a:schemeClr val="tx1"/>
                          </a:solidFill>
                          <a:effectLst/>
                          <a:latin typeface="Times New Roman" pitchFamily="18" charset="0"/>
                        </a:rPr>
                        <a:t>Uygun ortamda 48 saat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Saklama Süresi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12 Ay ( Uygun ortamda )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Uygulama Şekli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err="1" smtClean="0">
                          <a:ln>
                            <a:noFill/>
                          </a:ln>
                          <a:solidFill>
                            <a:schemeClr val="tx1"/>
                          </a:solidFill>
                          <a:effectLst/>
                          <a:latin typeface="Times New Roman" pitchFamily="18" charset="0"/>
                        </a:rPr>
                        <a:t>Manuel</a:t>
                      </a:r>
                      <a:r>
                        <a:rPr kumimoji="0" lang="tr-TR" sz="1100" b="0" i="0" u="none" strike="noStrike" cap="none" normalizeH="0" baseline="0" dirty="0" smtClean="0">
                          <a:ln>
                            <a:noFill/>
                          </a:ln>
                          <a:solidFill>
                            <a:schemeClr val="tx1"/>
                          </a:solidFill>
                          <a:effectLst/>
                          <a:latin typeface="Times New Roman" pitchFamily="18" charset="0"/>
                        </a:rPr>
                        <a:t> ve Makine ile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5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sz="1100" b="1" i="0" u="none" strike="noStrike" cap="none" normalizeH="0" baseline="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Tüketim (1 cm/m² için)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9,0– 9,5 kg/m</a:t>
                      </a:r>
                      <a:r>
                        <a:rPr kumimoji="0" lang="tr-TR" sz="1100" b="0" i="0" u="none" strike="noStrike" cap="none" normalizeH="0" baseline="30000" dirty="0" smtClean="0">
                          <a:ln>
                            <a:noFill/>
                          </a:ln>
                          <a:solidFill>
                            <a:schemeClr val="tx1"/>
                          </a:solidFill>
                          <a:effectLst/>
                          <a:latin typeface="Times New Roman" pitchFamily="18" charset="0"/>
                        </a:rPr>
                        <a:t>2</a:t>
                      </a:r>
                      <a:r>
                        <a:rPr kumimoji="0" lang="tr-TR" sz="1100" b="0" i="0" u="none" strike="noStrike" cap="none" normalizeH="0" baseline="0" dirty="0" smtClean="0">
                          <a:ln>
                            <a:noFill/>
                          </a:ln>
                          <a:solidFill>
                            <a:schemeClr val="tx1"/>
                          </a:solidFill>
                          <a:effectLst/>
                          <a:latin typeface="Times New Roman" pitchFamily="18" charset="0"/>
                        </a:rPr>
                        <a:t>-1cm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thermoins"/>
          <p:cNvPicPr>
            <a:picLocks noChangeAspect="1" noChangeArrowheads="1"/>
          </p:cNvPicPr>
          <p:nvPr/>
        </p:nvPicPr>
        <p:blipFill>
          <a:blip r:embed="rId2"/>
          <a:srcRect/>
          <a:stretch>
            <a:fillRect/>
          </a:stretch>
        </p:blipFill>
        <p:spPr bwMode="auto">
          <a:xfrm>
            <a:off x="468313" y="188913"/>
            <a:ext cx="2286000" cy="838200"/>
          </a:xfrm>
          <a:prstGeom prst="rect">
            <a:avLst/>
          </a:prstGeom>
          <a:noFill/>
          <a:ln w="9525">
            <a:noFill/>
            <a:miter lim="800000"/>
            <a:headEnd/>
            <a:tailEnd/>
          </a:ln>
        </p:spPr>
      </p:pic>
      <p:sp>
        <p:nvSpPr>
          <p:cNvPr id="3" name="Rectangle 2"/>
          <p:cNvSpPr txBox="1">
            <a:spLocks noChangeArrowheads="1"/>
          </p:cNvSpPr>
          <p:nvPr/>
        </p:nvSpPr>
        <p:spPr>
          <a:xfrm>
            <a:off x="1214414" y="1000108"/>
            <a:ext cx="8229600" cy="436563"/>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1800" b="1" i="1" u="none" strike="noStrike" kern="0" cap="none" spc="0" normalizeH="0" baseline="0" noProof="0" dirty="0" err="1" smtClean="0">
                <a:ln>
                  <a:noFill/>
                </a:ln>
                <a:solidFill>
                  <a:srgbClr val="009900"/>
                </a:solidFill>
                <a:effectLst/>
                <a:uLnTx/>
                <a:uFillTx/>
                <a:latin typeface="Times New Roman" pitchFamily="18" charset="0"/>
                <a:ea typeface="+mj-ea"/>
                <a:cs typeface="+mj-cs"/>
              </a:rPr>
              <a:t>Thermoins</a:t>
            </a:r>
            <a:r>
              <a:rPr kumimoji="0" lang="tr-TR" sz="1800" b="1" i="1" u="none" strike="noStrike" kern="0" cap="none" spc="0" normalizeH="0" baseline="0" noProof="0" dirty="0" smtClean="0">
                <a:ln>
                  <a:noFill/>
                </a:ln>
                <a:solidFill>
                  <a:srgbClr val="009900"/>
                </a:solidFill>
                <a:effectLst/>
                <a:uLnTx/>
                <a:uFillTx/>
                <a:latin typeface="Times New Roman" pitchFamily="18" charset="0"/>
                <a:ea typeface="+mj-ea"/>
                <a:cs typeface="+mj-cs"/>
              </a:rPr>
              <a:t>-</a:t>
            </a:r>
            <a:r>
              <a:rPr kumimoji="0" lang="tr-TR" sz="1800" b="1" i="1" u="none" strike="noStrike" kern="0" cap="none" spc="0" normalizeH="0" noProof="0" dirty="0" smtClean="0">
                <a:ln>
                  <a:noFill/>
                </a:ln>
                <a:solidFill>
                  <a:srgbClr val="009900"/>
                </a:solidFill>
                <a:effectLst/>
                <a:uLnTx/>
                <a:uFillTx/>
                <a:latin typeface="Times New Roman" pitchFamily="18" charset="0"/>
                <a:ea typeface="+mj-ea"/>
                <a:cs typeface="+mj-cs"/>
              </a:rPr>
              <a:t> </a:t>
            </a:r>
            <a:r>
              <a:rPr kumimoji="0" lang="tr-TR" sz="1800" b="1" i="1" u="none" strike="noStrike" kern="0" cap="none" spc="0" normalizeH="0" noProof="0" dirty="0" err="1" smtClean="0">
                <a:ln>
                  <a:noFill/>
                </a:ln>
                <a:solidFill>
                  <a:srgbClr val="009900"/>
                </a:solidFill>
                <a:effectLst/>
                <a:uLnTx/>
                <a:uFillTx/>
                <a:latin typeface="Times New Roman" pitchFamily="18" charset="0"/>
                <a:ea typeface="+mj-ea"/>
                <a:cs typeface="+mj-cs"/>
              </a:rPr>
              <a:t>Prekast</a:t>
            </a:r>
            <a:endParaRPr kumimoji="0" lang="tr-TR" sz="1800" b="1" i="0" u="none" strike="noStrike" kern="0" cap="none" spc="0" normalizeH="0" baseline="0" noProof="0" dirty="0" smtClean="0">
              <a:ln>
                <a:noFill/>
              </a:ln>
              <a:solidFill>
                <a:schemeClr val="tx2"/>
              </a:solidFill>
              <a:effectLst/>
              <a:uLnTx/>
              <a:uFillTx/>
              <a:latin typeface="Times New Roman" pitchFamily="18" charset="0"/>
              <a:ea typeface="+mj-ea"/>
              <a:cs typeface="+mj-cs"/>
            </a:endParaRPr>
          </a:p>
        </p:txBody>
      </p:sp>
      <p:sp>
        <p:nvSpPr>
          <p:cNvPr id="5" name="4 Dikdörtgen"/>
          <p:cNvSpPr/>
          <p:nvPr/>
        </p:nvSpPr>
        <p:spPr>
          <a:xfrm>
            <a:off x="1500166" y="1428736"/>
            <a:ext cx="3929090" cy="1754326"/>
          </a:xfrm>
          <a:prstGeom prst="rect">
            <a:avLst/>
          </a:prstGeom>
        </p:spPr>
        <p:txBody>
          <a:bodyPr wrap="square">
            <a:spAutoFit/>
          </a:bodyPr>
          <a:lstStyle/>
          <a:p>
            <a:pPr lvl="0" algn="just"/>
            <a:r>
              <a:rPr lang="tr-TR" sz="900" dirty="0" smtClean="0">
                <a:latin typeface="Times New Roman" pitchFamily="18" charset="0"/>
                <a:ea typeface="Times New Roman" pitchFamily="18" charset="0"/>
                <a:cs typeface="Times New Roman" pitchFamily="18" charset="0"/>
              </a:rPr>
              <a:t>İnce agrega çimento karışımı özel </a:t>
            </a:r>
            <a:r>
              <a:rPr lang="tr-TR" sz="900" dirty="0" err="1" smtClean="0">
                <a:latin typeface="Times New Roman" pitchFamily="18" charset="0"/>
                <a:ea typeface="Times New Roman" pitchFamily="18" charset="0"/>
                <a:cs typeface="Times New Roman" pitchFamily="18" charset="0"/>
              </a:rPr>
              <a:t>granolometrideki</a:t>
            </a:r>
            <a:r>
              <a:rPr lang="tr-TR" sz="900" dirty="0" smtClean="0">
                <a:latin typeface="Times New Roman" pitchFamily="18" charset="0"/>
                <a:ea typeface="Times New Roman" pitchFamily="18" charset="0"/>
                <a:cs typeface="Times New Roman" pitchFamily="18" charset="0"/>
              </a:rPr>
              <a:t> harmanın cam elyaflı olarak, daha az hacim ve daha az ağırlık verecek şekilde, düz veya </a:t>
            </a:r>
            <a:r>
              <a:rPr lang="tr-TR" sz="900" dirty="0" err="1" smtClean="0">
                <a:latin typeface="Times New Roman" pitchFamily="18" charset="0"/>
                <a:ea typeface="Times New Roman" pitchFamily="18" charset="0"/>
                <a:cs typeface="Times New Roman" pitchFamily="18" charset="0"/>
              </a:rPr>
              <a:t>tekstürel</a:t>
            </a:r>
            <a:r>
              <a:rPr lang="tr-TR" sz="900" dirty="0" smtClean="0">
                <a:latin typeface="Times New Roman" pitchFamily="18" charset="0"/>
                <a:ea typeface="Times New Roman" pitchFamily="18" charset="0"/>
                <a:cs typeface="Times New Roman" pitchFamily="18" charset="0"/>
              </a:rPr>
              <a:t> görünümlü olarak gerekli oranlarda akışkanlık, priz çabuklaştırıcı ve mukavemet arttırıcı kimyasallar ilavesiyle hazırlanmış toz </a:t>
            </a:r>
            <a:r>
              <a:rPr lang="tr-TR" sz="900" dirty="0" err="1" smtClean="0">
                <a:latin typeface="Times New Roman" pitchFamily="18" charset="0"/>
                <a:ea typeface="Times New Roman" pitchFamily="18" charset="0"/>
                <a:cs typeface="Times New Roman" pitchFamily="18" charset="0"/>
              </a:rPr>
              <a:t>prekast</a:t>
            </a:r>
            <a:r>
              <a:rPr lang="tr-TR" sz="900" dirty="0" smtClean="0">
                <a:latin typeface="Times New Roman" pitchFamily="18" charset="0"/>
                <a:ea typeface="Times New Roman" pitchFamily="18" charset="0"/>
                <a:cs typeface="Times New Roman" pitchFamily="18" charset="0"/>
              </a:rPr>
              <a:t> harcıdır. </a:t>
            </a:r>
            <a:r>
              <a:rPr lang="tr-TR" sz="900" dirty="0" err="1" smtClean="0">
                <a:latin typeface="Times New Roman" pitchFamily="18" charset="0"/>
                <a:ea typeface="Times New Roman" pitchFamily="18" charset="0"/>
                <a:cs typeface="Times New Roman" pitchFamily="18" charset="0"/>
              </a:rPr>
              <a:t>Prekast</a:t>
            </a:r>
            <a:r>
              <a:rPr lang="tr-TR" sz="900" dirty="0" smtClean="0">
                <a:latin typeface="Times New Roman" pitchFamily="18" charset="0"/>
                <a:ea typeface="Times New Roman" pitchFamily="18" charset="0"/>
                <a:cs typeface="Times New Roman" pitchFamily="18" charset="0"/>
              </a:rPr>
              <a:t> harcı, alkaliye dayanıklı özel cam elyafı ile birleşerek, gerilme, basınç, dönme ve çarpma dirençleri normal betona göre çok yüksek olan mükemmel beton karışımını oluşturur. Karışımın içinde bulunan alkaliye dayanıklı elyaf lifleri donatı görevi yaptığından, malzemenin içine herhangi bir demir ya da çelik donatı konmamaktadır. Tüm bu özelliklerinden dolayı GRC betonlar, 1-1,5 cm et kalınlığında, her türlü formda </a:t>
            </a:r>
            <a:r>
              <a:rPr lang="tr-TR" sz="900" dirty="0" err="1" smtClean="0">
                <a:latin typeface="Times New Roman" pitchFamily="18" charset="0"/>
                <a:ea typeface="Times New Roman" pitchFamily="18" charset="0"/>
                <a:cs typeface="Times New Roman" pitchFamily="18" charset="0"/>
              </a:rPr>
              <a:t>prekast</a:t>
            </a:r>
            <a:r>
              <a:rPr lang="tr-TR" sz="900" dirty="0" smtClean="0">
                <a:latin typeface="Times New Roman" pitchFamily="18" charset="0"/>
                <a:ea typeface="Times New Roman" pitchFamily="18" charset="0"/>
                <a:cs typeface="Times New Roman" pitchFamily="18" charset="0"/>
              </a:rPr>
              <a:t> üretimine imkan tanıyarak, tasarımcılara sonsuz yaratıcılık imkanı sunmakta, hafif olması sebebiyle hızlı üretim, montaj ve nakliye tasarrufu sağlamaktadır.</a:t>
            </a:r>
            <a:r>
              <a:rPr lang="tr-TR" sz="900" dirty="0" smtClean="0">
                <a:latin typeface="Times New Roman" pitchFamily="18" charset="0"/>
                <a:cs typeface="Times New Roman" pitchFamily="18" charset="0"/>
              </a:rPr>
              <a:t> </a:t>
            </a:r>
          </a:p>
        </p:txBody>
      </p:sp>
      <p:graphicFrame>
        <p:nvGraphicFramePr>
          <p:cNvPr id="6" name="Group 64"/>
          <p:cNvGraphicFramePr>
            <a:graphicFrameLocks/>
          </p:cNvGraphicFramePr>
          <p:nvPr/>
        </p:nvGraphicFramePr>
        <p:xfrm>
          <a:off x="5500695" y="747700"/>
          <a:ext cx="3500462" cy="5253067"/>
        </p:xfrm>
        <a:graphic>
          <a:graphicData uri="http://schemas.openxmlformats.org/drawingml/2006/table">
            <a:tbl>
              <a:tblPr/>
              <a:tblGrid>
                <a:gridCol w="1749392"/>
                <a:gridCol w="1751070"/>
              </a:tblGrid>
              <a:tr h="78605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sz="1500" b="1" i="0" u="none" strike="noStrike" cap="none" normalizeH="0" baseline="0" dirty="0" smtClean="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700" b="0" i="0" u="none" strike="noStrike" cap="none" normalizeH="0" baseline="0" dirty="0" smtClean="0">
                          <a:ln>
                            <a:noFill/>
                          </a:ln>
                          <a:solidFill>
                            <a:srgbClr val="FF0000"/>
                          </a:solidFill>
                          <a:effectLst/>
                          <a:latin typeface="Times New Roman" pitchFamily="18" charset="0"/>
                        </a:rPr>
                        <a:t>TEKNİK ÖZELLİKLER</a:t>
                      </a:r>
                      <a:r>
                        <a:rPr kumimoji="0" lang="tr-TR" sz="1800" b="1" i="1" u="none" strike="noStrike" cap="none" normalizeH="0" baseline="0" dirty="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tr-TR"/>
                    </a:p>
                  </a:txBody>
                  <a:tcPr/>
                </a:tc>
              </a:tr>
              <a:tr h="3768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dirty="0" smtClean="0">
                          <a:ln>
                            <a:noFill/>
                          </a:ln>
                          <a:solidFill>
                            <a:schemeClr val="tx1"/>
                          </a:solidFill>
                          <a:effectLst/>
                          <a:latin typeface="Times New Roman" pitchFamily="18" charset="0"/>
                        </a:rPr>
                        <a:t>Görünüş</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Beyaz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170">
                <a:tc>
                  <a:txBody>
                    <a:bodyPr/>
                    <a:lstStyle/>
                    <a:p>
                      <a:pPr algn="just"/>
                      <a:r>
                        <a:rPr lang="tr-TR" sz="1100" b="1" dirty="0" smtClean="0">
                          <a:latin typeface="Times New Roman" pitchFamily="18" charset="0"/>
                          <a:ea typeface="Times New Roman"/>
                          <a:cs typeface="Times New Roman" pitchFamily="18" charset="0"/>
                        </a:rPr>
                        <a:t>Yoğunluk</a:t>
                      </a:r>
                      <a:endParaRPr lang="tr-TR" sz="1100" dirty="0">
                        <a:latin typeface="Times New Roman" pitchFamily="18" charset="0"/>
                        <a:ea typeface="Times New Roman"/>
                        <a:cs typeface="Times New Roman" pitchFamily="18" charset="0"/>
                      </a:endParaRPr>
                    </a:p>
                  </a:txBody>
                  <a:tcPr marL="19050" marR="19050" marT="19050" marB="1905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r>
                        <a:rPr lang="tr-TR" sz="1100" dirty="0" smtClean="0">
                          <a:latin typeface="Times New Roman" pitchFamily="18" charset="0"/>
                          <a:ea typeface="Times New Roman"/>
                          <a:cs typeface="Times New Roman" pitchFamily="18" charset="0"/>
                        </a:rPr>
                        <a:t> </a:t>
                      </a:r>
                      <a:r>
                        <a:rPr lang="tr-TR" sz="1100" dirty="0">
                          <a:latin typeface="Times New Roman" pitchFamily="18" charset="0"/>
                          <a:ea typeface="Times New Roman"/>
                          <a:cs typeface="Times New Roman" pitchFamily="18" charset="0"/>
                        </a:rPr>
                        <a:t>1,3 – 1,6 kg/dm3</a:t>
                      </a:r>
                    </a:p>
                  </a:txBody>
                  <a:tcPr marL="19050" marR="19050" marT="19050" marB="1905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170">
                <a:tc>
                  <a:txBody>
                    <a:bodyPr/>
                    <a:lstStyle/>
                    <a:p>
                      <a:pPr algn="just">
                        <a:spcAft>
                          <a:spcPts val="0"/>
                        </a:spcAft>
                      </a:pPr>
                      <a:r>
                        <a:rPr lang="tr-TR" sz="1100" b="1" dirty="0" smtClean="0">
                          <a:latin typeface="Times New Roman" pitchFamily="18" charset="0"/>
                          <a:ea typeface="Times New Roman"/>
                          <a:cs typeface="Times New Roman" pitchFamily="18" charset="0"/>
                        </a:rPr>
                        <a:t>  Sarfiyat                                  </a:t>
                      </a:r>
                      <a:endParaRPr lang="tr-TR" sz="1100" dirty="0">
                        <a:latin typeface="Times New Roman" pitchFamily="18" charset="0"/>
                        <a:ea typeface="Times New Roman"/>
                        <a:cs typeface="Times New Roman" pitchFamily="18" charset="0"/>
                      </a:endParaRPr>
                    </a:p>
                  </a:txBody>
                  <a:tcPr marL="19050" marR="19050" marT="19050" marB="1905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r>
                        <a:rPr lang="tr-TR" sz="1100" dirty="0" smtClean="0">
                          <a:latin typeface="Times New Roman" pitchFamily="18" charset="0"/>
                          <a:ea typeface="Times New Roman"/>
                          <a:cs typeface="Times New Roman" pitchFamily="18" charset="0"/>
                        </a:rPr>
                        <a:t> </a:t>
                      </a:r>
                      <a:r>
                        <a:rPr lang="tr-TR" sz="1100" dirty="0">
                          <a:latin typeface="Times New Roman" pitchFamily="18" charset="0"/>
                          <a:ea typeface="Times New Roman"/>
                          <a:cs typeface="Times New Roman" pitchFamily="18" charset="0"/>
                        </a:rPr>
                        <a:t>13 -14 kg/m</a:t>
                      </a:r>
                      <a:r>
                        <a:rPr lang="tr-TR" sz="1100" baseline="30000" dirty="0">
                          <a:latin typeface="Times New Roman" pitchFamily="18" charset="0"/>
                          <a:ea typeface="Times New Roman"/>
                          <a:cs typeface="Times New Roman" pitchFamily="18" charset="0"/>
                        </a:rPr>
                        <a:t>2</a:t>
                      </a:r>
                      <a:r>
                        <a:rPr lang="tr-TR" sz="1100" dirty="0">
                          <a:latin typeface="Times New Roman" pitchFamily="18" charset="0"/>
                          <a:ea typeface="Times New Roman"/>
                          <a:cs typeface="Times New Roman" pitchFamily="18" charset="0"/>
                        </a:rPr>
                        <a:t> </a:t>
                      </a:r>
                    </a:p>
                  </a:txBody>
                  <a:tcPr marL="19050" marR="19050" marT="19050" marB="1905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2463">
                <a:tc>
                  <a:txBody>
                    <a:bodyPr/>
                    <a:lstStyle/>
                    <a:p>
                      <a:pPr algn="just"/>
                      <a:r>
                        <a:rPr lang="tr-TR" sz="1100" b="1" dirty="0">
                          <a:latin typeface="Times New Roman" pitchFamily="18" charset="0"/>
                          <a:ea typeface="Times New Roman"/>
                          <a:cs typeface="Times New Roman" pitchFamily="18" charset="0"/>
                        </a:rPr>
                        <a:t>Gerilme </a:t>
                      </a:r>
                      <a:r>
                        <a:rPr lang="tr-TR" sz="1100" b="1" dirty="0" smtClean="0">
                          <a:latin typeface="Times New Roman" pitchFamily="18" charset="0"/>
                          <a:ea typeface="Times New Roman"/>
                          <a:cs typeface="Times New Roman" pitchFamily="18" charset="0"/>
                        </a:rPr>
                        <a:t>Mukavemeti </a:t>
                      </a:r>
                      <a:endParaRPr lang="tr-TR" sz="1100" dirty="0">
                        <a:latin typeface="Times New Roman" pitchFamily="18" charset="0"/>
                        <a:ea typeface="Times New Roman"/>
                        <a:cs typeface="Times New Roman" pitchFamily="18" charset="0"/>
                      </a:endParaRPr>
                    </a:p>
                  </a:txBody>
                  <a:tcPr marL="19050" marR="19050" marT="19050" marB="1905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r>
                        <a:rPr lang="tr-TR" sz="1100" dirty="0" smtClean="0">
                          <a:latin typeface="Times New Roman" pitchFamily="18" charset="0"/>
                          <a:ea typeface="Times New Roman"/>
                          <a:cs typeface="Times New Roman" pitchFamily="18" charset="0"/>
                        </a:rPr>
                        <a:t> </a:t>
                      </a:r>
                      <a:r>
                        <a:rPr lang="tr-TR" sz="1100" dirty="0">
                          <a:latin typeface="Times New Roman" pitchFamily="18" charset="0"/>
                          <a:ea typeface="Times New Roman"/>
                          <a:cs typeface="Times New Roman" pitchFamily="18" charset="0"/>
                        </a:rPr>
                        <a:t>8 – 11 </a:t>
                      </a:r>
                      <a:r>
                        <a:rPr lang="tr-TR" sz="1100" dirty="0" err="1">
                          <a:latin typeface="Times New Roman" pitchFamily="18" charset="0"/>
                          <a:ea typeface="Times New Roman"/>
                          <a:cs typeface="Times New Roman" pitchFamily="18" charset="0"/>
                        </a:rPr>
                        <a:t>Mpa</a:t>
                      </a:r>
                      <a:endParaRPr lang="tr-TR" sz="1100" dirty="0">
                        <a:latin typeface="Times New Roman" pitchFamily="18" charset="0"/>
                        <a:ea typeface="Times New Roman"/>
                        <a:cs typeface="Times New Roman" pitchFamily="18" charset="0"/>
                      </a:endParaRPr>
                    </a:p>
                  </a:txBody>
                  <a:tcPr marL="19050" marR="19050" marT="19050" marB="1905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3067">
                <a:tc>
                  <a:txBody>
                    <a:bodyPr/>
                    <a:lstStyle/>
                    <a:p>
                      <a:pPr algn="just"/>
                      <a:r>
                        <a:rPr lang="tr-TR" sz="1100" b="1" dirty="0">
                          <a:latin typeface="Times New Roman" pitchFamily="18" charset="0"/>
                          <a:ea typeface="Times New Roman"/>
                          <a:cs typeface="Times New Roman" pitchFamily="18" charset="0"/>
                        </a:rPr>
                        <a:t>Dönme </a:t>
                      </a:r>
                      <a:r>
                        <a:rPr lang="tr-TR" sz="1100" b="1" dirty="0" smtClean="0">
                          <a:latin typeface="Times New Roman" pitchFamily="18" charset="0"/>
                          <a:ea typeface="Times New Roman"/>
                          <a:cs typeface="Times New Roman" pitchFamily="18" charset="0"/>
                        </a:rPr>
                        <a:t>Mukavemeti </a:t>
                      </a:r>
                      <a:endParaRPr lang="tr-TR" sz="1100" dirty="0">
                        <a:latin typeface="Times New Roman" pitchFamily="18" charset="0"/>
                        <a:ea typeface="Times New Roman"/>
                        <a:cs typeface="Times New Roman" pitchFamily="18" charset="0"/>
                      </a:endParaRPr>
                    </a:p>
                  </a:txBody>
                  <a:tcPr marL="19050" marR="19050" marT="19050" marB="1905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r>
                        <a:rPr lang="tr-TR" sz="1100" dirty="0" smtClean="0">
                          <a:latin typeface="Times New Roman" pitchFamily="18" charset="0"/>
                          <a:ea typeface="Times New Roman"/>
                          <a:cs typeface="Times New Roman" pitchFamily="18" charset="0"/>
                        </a:rPr>
                        <a:t> </a:t>
                      </a:r>
                      <a:r>
                        <a:rPr lang="tr-TR" sz="1100" dirty="0">
                          <a:latin typeface="Times New Roman" pitchFamily="18" charset="0"/>
                          <a:ea typeface="Times New Roman"/>
                          <a:cs typeface="Times New Roman" pitchFamily="18" charset="0"/>
                        </a:rPr>
                        <a:t>20 – 30 </a:t>
                      </a:r>
                      <a:r>
                        <a:rPr lang="tr-TR" sz="1100" dirty="0" err="1">
                          <a:latin typeface="Times New Roman" pitchFamily="18" charset="0"/>
                          <a:ea typeface="Times New Roman"/>
                          <a:cs typeface="Times New Roman" pitchFamily="18" charset="0"/>
                        </a:rPr>
                        <a:t>Mpa</a:t>
                      </a:r>
                      <a:endParaRPr lang="tr-TR" sz="1100" dirty="0">
                        <a:latin typeface="Times New Roman" pitchFamily="18" charset="0"/>
                        <a:ea typeface="Times New Roman"/>
                        <a:cs typeface="Times New Roman" pitchFamily="18" charset="0"/>
                      </a:endParaRPr>
                    </a:p>
                  </a:txBody>
                  <a:tcPr marL="19050" marR="19050" marT="19050" marB="1905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1908">
                <a:tc>
                  <a:txBody>
                    <a:bodyPr/>
                    <a:lstStyle/>
                    <a:p>
                      <a:pPr algn="just"/>
                      <a:r>
                        <a:rPr lang="tr-TR" sz="1100" b="1" dirty="0">
                          <a:latin typeface="Times New Roman" pitchFamily="18" charset="0"/>
                          <a:ea typeface="Times New Roman"/>
                          <a:cs typeface="Times New Roman" pitchFamily="18" charset="0"/>
                        </a:rPr>
                        <a:t>Çarpma </a:t>
                      </a:r>
                      <a:r>
                        <a:rPr lang="tr-TR" sz="1100" b="1" dirty="0" smtClean="0">
                          <a:latin typeface="Times New Roman" pitchFamily="18" charset="0"/>
                          <a:ea typeface="Times New Roman"/>
                          <a:cs typeface="Times New Roman" pitchFamily="18" charset="0"/>
                        </a:rPr>
                        <a:t>Mukavemeti</a:t>
                      </a:r>
                      <a:endParaRPr lang="tr-TR" sz="1100" dirty="0">
                        <a:latin typeface="Times New Roman" pitchFamily="18" charset="0"/>
                        <a:ea typeface="Times New Roman"/>
                        <a:cs typeface="Times New Roman" pitchFamily="18" charset="0"/>
                      </a:endParaRPr>
                    </a:p>
                  </a:txBody>
                  <a:tcPr marL="19050" marR="19050" marT="19050" marB="1905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r>
                        <a:rPr lang="tr-TR" sz="1100" dirty="0" smtClean="0">
                          <a:latin typeface="Times New Roman" pitchFamily="18" charset="0"/>
                          <a:ea typeface="Times New Roman"/>
                          <a:cs typeface="Times New Roman" pitchFamily="18" charset="0"/>
                        </a:rPr>
                        <a:t> </a:t>
                      </a:r>
                      <a:r>
                        <a:rPr lang="tr-TR" sz="1100" dirty="0">
                          <a:latin typeface="Times New Roman" pitchFamily="18" charset="0"/>
                          <a:ea typeface="Times New Roman"/>
                          <a:cs typeface="Times New Roman" pitchFamily="18" charset="0"/>
                        </a:rPr>
                        <a:t>10 – 25 </a:t>
                      </a:r>
                      <a:r>
                        <a:rPr lang="tr-TR" sz="1100" dirty="0" err="1">
                          <a:latin typeface="Times New Roman" pitchFamily="18" charset="0"/>
                          <a:ea typeface="Times New Roman"/>
                          <a:cs typeface="Times New Roman" pitchFamily="18" charset="0"/>
                        </a:rPr>
                        <a:t>kj</a:t>
                      </a:r>
                      <a:r>
                        <a:rPr lang="tr-TR" sz="1100" dirty="0">
                          <a:latin typeface="Times New Roman" pitchFamily="18" charset="0"/>
                          <a:ea typeface="Times New Roman"/>
                          <a:cs typeface="Times New Roman" pitchFamily="18" charset="0"/>
                        </a:rPr>
                        <a:t>/m²</a:t>
                      </a:r>
                    </a:p>
                  </a:txBody>
                  <a:tcPr marL="19050" marR="19050" marT="19050" marB="1905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1908">
                <a:tc>
                  <a:txBody>
                    <a:bodyPr/>
                    <a:lstStyle/>
                    <a:p>
                      <a:pPr algn="just"/>
                      <a:r>
                        <a:rPr lang="tr-TR" sz="1100" b="1" dirty="0">
                          <a:latin typeface="Times New Roman" pitchFamily="18" charset="0"/>
                          <a:ea typeface="Times New Roman"/>
                          <a:cs typeface="Times New Roman" pitchFamily="18" charset="0"/>
                        </a:rPr>
                        <a:t>Elastik Dönme </a:t>
                      </a:r>
                      <a:r>
                        <a:rPr lang="tr-TR" sz="1100" b="1" dirty="0" smtClean="0">
                          <a:latin typeface="Times New Roman" pitchFamily="18" charset="0"/>
                          <a:ea typeface="Times New Roman"/>
                          <a:cs typeface="Times New Roman" pitchFamily="18" charset="0"/>
                        </a:rPr>
                        <a:t>Sınırı </a:t>
                      </a:r>
                      <a:endParaRPr lang="tr-TR" sz="1100" dirty="0">
                        <a:latin typeface="Times New Roman" pitchFamily="18" charset="0"/>
                        <a:ea typeface="Times New Roman"/>
                        <a:cs typeface="Times New Roman" pitchFamily="18" charset="0"/>
                      </a:endParaRPr>
                    </a:p>
                  </a:txBody>
                  <a:tcPr marL="19050" marR="19050" marT="19050" marB="1905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r>
                        <a:rPr lang="tr-TR" sz="1100" dirty="0" smtClean="0">
                          <a:latin typeface="Times New Roman" pitchFamily="18" charset="0"/>
                          <a:ea typeface="Times New Roman"/>
                          <a:cs typeface="Times New Roman" pitchFamily="18" charset="0"/>
                        </a:rPr>
                        <a:t> </a:t>
                      </a:r>
                      <a:r>
                        <a:rPr lang="tr-TR" sz="1100" dirty="0">
                          <a:latin typeface="Times New Roman" pitchFamily="18" charset="0"/>
                          <a:ea typeface="Times New Roman"/>
                          <a:cs typeface="Times New Roman" pitchFamily="18" charset="0"/>
                        </a:rPr>
                        <a:t>7 – 11 </a:t>
                      </a:r>
                      <a:r>
                        <a:rPr lang="tr-TR" sz="1100" dirty="0" err="1">
                          <a:latin typeface="Times New Roman" pitchFamily="18" charset="0"/>
                          <a:ea typeface="Times New Roman"/>
                          <a:cs typeface="Times New Roman" pitchFamily="18" charset="0"/>
                        </a:rPr>
                        <a:t>Mpa</a:t>
                      </a:r>
                      <a:endParaRPr lang="tr-TR" sz="1100" dirty="0">
                        <a:latin typeface="Times New Roman" pitchFamily="18" charset="0"/>
                        <a:ea typeface="Times New Roman"/>
                        <a:cs typeface="Times New Roman" pitchFamily="18" charset="0"/>
                      </a:endParaRPr>
                    </a:p>
                  </a:txBody>
                  <a:tcPr marL="19050" marR="19050" marT="19050" marB="1905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5333">
                <a:tc>
                  <a:txBody>
                    <a:bodyPr/>
                    <a:lstStyle/>
                    <a:p>
                      <a:pPr algn="just"/>
                      <a:r>
                        <a:rPr lang="tr-TR" sz="1100" b="1" dirty="0">
                          <a:latin typeface="Times New Roman" pitchFamily="18" charset="0"/>
                          <a:ea typeface="Times New Roman"/>
                          <a:cs typeface="Times New Roman" pitchFamily="18" charset="0"/>
                        </a:rPr>
                        <a:t>Su / Çimento </a:t>
                      </a:r>
                      <a:r>
                        <a:rPr lang="tr-TR" sz="1100" b="1" dirty="0" smtClean="0">
                          <a:latin typeface="Times New Roman" pitchFamily="18" charset="0"/>
                          <a:ea typeface="Times New Roman"/>
                          <a:cs typeface="Times New Roman" pitchFamily="18" charset="0"/>
                        </a:rPr>
                        <a:t>Oranı</a:t>
                      </a:r>
                      <a:endParaRPr lang="tr-TR" sz="1100" dirty="0">
                        <a:latin typeface="Times New Roman" pitchFamily="18" charset="0"/>
                        <a:ea typeface="Times New Roman"/>
                        <a:cs typeface="Times New Roman" pitchFamily="18" charset="0"/>
                      </a:endParaRPr>
                    </a:p>
                  </a:txBody>
                  <a:tcPr marL="19050" marR="19050" marT="19050" marB="1905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r>
                        <a:rPr lang="tr-TR" sz="1100" dirty="0" smtClean="0">
                          <a:latin typeface="Times New Roman" pitchFamily="18" charset="0"/>
                          <a:ea typeface="Times New Roman"/>
                          <a:cs typeface="Times New Roman" pitchFamily="18" charset="0"/>
                        </a:rPr>
                        <a:t> </a:t>
                      </a:r>
                      <a:r>
                        <a:rPr lang="tr-TR" sz="1100" dirty="0">
                          <a:latin typeface="Times New Roman" pitchFamily="18" charset="0"/>
                          <a:ea typeface="Times New Roman"/>
                          <a:cs typeface="Times New Roman" pitchFamily="18" charset="0"/>
                        </a:rPr>
                        <a:t>0,32 – 0,36</a:t>
                      </a:r>
                    </a:p>
                  </a:txBody>
                  <a:tcPr marL="19050" marR="19050" marT="19050" marB="1905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4728">
                <a:tc>
                  <a:txBody>
                    <a:bodyPr/>
                    <a:lstStyle/>
                    <a:p>
                      <a:pPr algn="just"/>
                      <a:r>
                        <a:rPr lang="tr-TR" sz="1100" b="1" dirty="0">
                          <a:latin typeface="Times New Roman" pitchFamily="18" charset="0"/>
                          <a:ea typeface="Times New Roman"/>
                          <a:cs typeface="Times New Roman" pitchFamily="18" charset="0"/>
                        </a:rPr>
                        <a:t>Isı İletkenliği:</a:t>
                      </a:r>
                      <a:endParaRPr lang="tr-TR" sz="1100" dirty="0">
                        <a:latin typeface="Times New Roman" pitchFamily="18" charset="0"/>
                        <a:ea typeface="Times New Roman"/>
                        <a:cs typeface="Times New Roman" pitchFamily="18" charset="0"/>
                      </a:endParaRPr>
                    </a:p>
                  </a:txBody>
                  <a:tcPr marL="19050" marR="19050" marT="19050" marB="1905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r>
                        <a:rPr lang="tr-TR" sz="1100" dirty="0" smtClean="0">
                          <a:latin typeface="Times New Roman" pitchFamily="18" charset="0"/>
                          <a:ea typeface="Times New Roman"/>
                          <a:cs typeface="Times New Roman" pitchFamily="18" charset="0"/>
                        </a:rPr>
                        <a:t> </a:t>
                      </a:r>
                      <a:r>
                        <a:rPr lang="tr-TR" sz="1100" dirty="0">
                          <a:latin typeface="Times New Roman" pitchFamily="18" charset="0"/>
                          <a:ea typeface="Times New Roman"/>
                          <a:cs typeface="Times New Roman" pitchFamily="18" charset="0"/>
                        </a:rPr>
                        <a:t>0,45 W/</a:t>
                      </a:r>
                      <a:r>
                        <a:rPr lang="tr-TR" sz="1100" dirty="0" err="1">
                          <a:latin typeface="Times New Roman" pitchFamily="18" charset="0"/>
                          <a:ea typeface="Times New Roman"/>
                          <a:cs typeface="Times New Roman" pitchFamily="18" charset="0"/>
                        </a:rPr>
                        <a:t>mk</a:t>
                      </a:r>
                      <a:endParaRPr lang="tr-TR" sz="1100" dirty="0">
                        <a:latin typeface="Times New Roman" pitchFamily="18" charset="0"/>
                        <a:ea typeface="Times New Roman"/>
                        <a:cs typeface="Times New Roman" pitchFamily="18" charset="0"/>
                      </a:endParaRPr>
                    </a:p>
                  </a:txBody>
                  <a:tcPr marL="19050" marR="19050" marT="19050" marB="1905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6441">
                <a:tc>
                  <a:txBody>
                    <a:bodyPr/>
                    <a:lstStyle/>
                    <a:p>
                      <a:pPr algn="just"/>
                      <a:r>
                        <a:rPr lang="tr-TR" sz="1100" b="1" dirty="0">
                          <a:latin typeface="Times New Roman" pitchFamily="18" charset="0"/>
                          <a:ea typeface="Times New Roman"/>
                          <a:cs typeface="Times New Roman" pitchFamily="18" charset="0"/>
                        </a:rPr>
                        <a:t>Yangın </a:t>
                      </a:r>
                      <a:r>
                        <a:rPr lang="tr-TR" sz="1100" b="1" dirty="0" smtClean="0">
                          <a:latin typeface="Times New Roman" pitchFamily="18" charset="0"/>
                          <a:ea typeface="Times New Roman"/>
                          <a:cs typeface="Times New Roman" pitchFamily="18" charset="0"/>
                        </a:rPr>
                        <a:t>Dayanımı</a:t>
                      </a:r>
                      <a:endParaRPr lang="tr-TR" sz="1100" dirty="0">
                        <a:latin typeface="Times New Roman" pitchFamily="18" charset="0"/>
                        <a:ea typeface="Times New Roman"/>
                        <a:cs typeface="Times New Roman" pitchFamily="18" charset="0"/>
                      </a:endParaRPr>
                    </a:p>
                  </a:txBody>
                  <a:tcPr marL="19050" marR="19050" marT="19050" marB="1905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r>
                        <a:rPr lang="tr-TR" sz="1100" dirty="0" smtClean="0">
                          <a:latin typeface="Times New Roman" pitchFamily="18" charset="0"/>
                          <a:ea typeface="Times New Roman"/>
                          <a:cs typeface="Times New Roman" pitchFamily="18" charset="0"/>
                        </a:rPr>
                        <a:t> </a:t>
                      </a:r>
                      <a:r>
                        <a:rPr lang="tr-TR" sz="1100" dirty="0">
                          <a:latin typeface="Times New Roman" pitchFamily="18" charset="0"/>
                          <a:ea typeface="Times New Roman"/>
                          <a:cs typeface="Times New Roman" pitchFamily="18" charset="0"/>
                        </a:rPr>
                        <a:t>A1</a:t>
                      </a:r>
                    </a:p>
                  </a:txBody>
                  <a:tcPr marL="19050" marR="19050" marT="19050" marB="1905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 name="7 Dikdörtgen"/>
          <p:cNvSpPr/>
          <p:nvPr/>
        </p:nvSpPr>
        <p:spPr>
          <a:xfrm>
            <a:off x="214282" y="3143248"/>
            <a:ext cx="5143536" cy="3970318"/>
          </a:xfrm>
          <a:prstGeom prst="rect">
            <a:avLst/>
          </a:prstGeom>
        </p:spPr>
        <p:txBody>
          <a:bodyPr wrap="square">
            <a:spAutoFit/>
          </a:bodyPr>
          <a:lstStyle/>
          <a:p>
            <a:pPr lvl="0" algn="just"/>
            <a:r>
              <a:rPr lang="tr-TR" sz="900" u="sng" dirty="0" smtClean="0">
                <a:solidFill>
                  <a:srgbClr val="FF0000"/>
                </a:solidFill>
                <a:latin typeface="Times New Roman" pitchFamily="18" charset="0"/>
                <a:ea typeface="Times New Roman" pitchFamily="18" charset="0"/>
                <a:cs typeface="Times New Roman" pitchFamily="18" charset="0"/>
              </a:rPr>
              <a:t>Uygulama Alanları: </a:t>
            </a:r>
            <a:r>
              <a:rPr lang="tr-TR" sz="900" dirty="0" smtClean="0">
                <a:latin typeface="Times New Roman" pitchFamily="18" charset="0"/>
                <a:ea typeface="Times New Roman" pitchFamily="18" charset="0"/>
                <a:cs typeface="Times New Roman" pitchFamily="18" charset="0"/>
              </a:rPr>
              <a:t>Tarihi yapıların restorasyonu, tarihi sit alanlarının içerisinde bulunan yapıların veya yeni yapılaşmalarının cephe uygulamaları, sanayi yapıların cephe kaplamaları, kamu kuruluşlarının hastane, okul ve önemli cephe kaplamalar, pencere, kapı söveleri, </a:t>
            </a:r>
            <a:r>
              <a:rPr lang="tr-TR" sz="900" dirty="0" err="1" smtClean="0">
                <a:latin typeface="Times New Roman" pitchFamily="18" charset="0"/>
                <a:ea typeface="Times New Roman" pitchFamily="18" charset="0"/>
                <a:cs typeface="Times New Roman" pitchFamily="18" charset="0"/>
              </a:rPr>
              <a:t>pediment</a:t>
            </a:r>
            <a:r>
              <a:rPr lang="tr-TR" sz="900" dirty="0" smtClean="0">
                <a:latin typeface="Times New Roman" pitchFamily="18" charset="0"/>
                <a:ea typeface="Times New Roman" pitchFamily="18" charset="0"/>
                <a:cs typeface="Times New Roman" pitchFamily="18" charset="0"/>
              </a:rPr>
              <a:t> söveleri, kat silmeleri ve  kornişleri, kolonlar, kolon başlıkları, </a:t>
            </a:r>
            <a:r>
              <a:rPr lang="tr-TR" sz="900" dirty="0" err="1" smtClean="0">
                <a:latin typeface="Times New Roman" pitchFamily="18" charset="0"/>
                <a:ea typeface="Times New Roman" pitchFamily="18" charset="0"/>
                <a:cs typeface="Times New Roman" pitchFamily="18" charset="0"/>
              </a:rPr>
              <a:t>payadanlar</a:t>
            </a:r>
            <a:r>
              <a:rPr lang="tr-TR" sz="900" dirty="0" smtClean="0">
                <a:latin typeface="Times New Roman" pitchFamily="18" charset="0"/>
                <a:ea typeface="Times New Roman" pitchFamily="18" charset="0"/>
                <a:cs typeface="Times New Roman" pitchFamily="18" charset="0"/>
              </a:rPr>
              <a:t>, denizlikler, köşe ve kilit taşları, pencere ve tavan panelleri, </a:t>
            </a:r>
            <a:r>
              <a:rPr lang="tr-TR" sz="900" dirty="0" err="1" smtClean="0">
                <a:latin typeface="Times New Roman" pitchFamily="18" charset="0"/>
                <a:ea typeface="Times New Roman" pitchFamily="18" charset="0"/>
                <a:cs typeface="Times New Roman" pitchFamily="18" charset="0"/>
              </a:rPr>
              <a:t>rölief</a:t>
            </a:r>
            <a:r>
              <a:rPr lang="tr-TR" sz="900" dirty="0" smtClean="0">
                <a:latin typeface="Times New Roman" pitchFamily="18" charset="0"/>
                <a:ea typeface="Times New Roman" pitchFamily="18" charset="0"/>
                <a:cs typeface="Times New Roman" pitchFamily="18" charset="0"/>
              </a:rPr>
              <a:t> ve süslemeler, ışıklar, baca şapkaları, kubbe ve </a:t>
            </a:r>
            <a:r>
              <a:rPr lang="tr-TR" sz="900" dirty="0" err="1" smtClean="0">
                <a:latin typeface="Times New Roman" pitchFamily="18" charset="0"/>
                <a:ea typeface="Times New Roman" pitchFamily="18" charset="0"/>
                <a:cs typeface="Times New Roman" pitchFamily="18" charset="0"/>
              </a:rPr>
              <a:t>pergüleler</a:t>
            </a:r>
            <a:r>
              <a:rPr lang="tr-TR" sz="900" dirty="0" smtClean="0">
                <a:latin typeface="Times New Roman" pitchFamily="18" charset="0"/>
                <a:ea typeface="Times New Roman" pitchFamily="18" charset="0"/>
                <a:cs typeface="Times New Roman" pitchFamily="18" charset="0"/>
              </a:rPr>
              <a:t>, merdiven korkulukları.</a:t>
            </a:r>
          </a:p>
          <a:p>
            <a:endParaRPr lang="tr-TR" sz="900" u="sng" dirty="0" smtClean="0">
              <a:solidFill>
                <a:srgbClr val="FF0000"/>
              </a:solidFill>
              <a:latin typeface="Times New Roman" pitchFamily="18" charset="0"/>
              <a:cs typeface="Times New Roman" pitchFamily="18" charset="0"/>
            </a:endParaRPr>
          </a:p>
          <a:p>
            <a:r>
              <a:rPr lang="tr-TR" sz="900" u="sng" dirty="0" err="1" smtClean="0">
                <a:solidFill>
                  <a:srgbClr val="FF0000"/>
                </a:solidFill>
                <a:latin typeface="Times New Roman" pitchFamily="18" charset="0"/>
                <a:cs typeface="Times New Roman" pitchFamily="18" charset="0"/>
              </a:rPr>
              <a:t>Prekast</a:t>
            </a:r>
            <a:r>
              <a:rPr lang="tr-TR" sz="900" u="sng" dirty="0" smtClean="0">
                <a:solidFill>
                  <a:srgbClr val="FF0000"/>
                </a:solidFill>
                <a:latin typeface="Times New Roman" pitchFamily="18" charset="0"/>
                <a:cs typeface="Times New Roman" pitchFamily="18" charset="0"/>
              </a:rPr>
              <a:t> Hazırlığı: </a:t>
            </a:r>
            <a:r>
              <a:rPr lang="tr-TR" sz="900" dirty="0" smtClean="0">
                <a:latin typeface="Times New Roman" pitchFamily="18" charset="0"/>
                <a:cs typeface="Times New Roman" pitchFamily="18" charset="0"/>
              </a:rPr>
              <a:t>25 kg </a:t>
            </a:r>
            <a:r>
              <a:rPr lang="tr-TR" sz="900" dirty="0" err="1" smtClean="0">
                <a:latin typeface="Times New Roman" pitchFamily="18" charset="0"/>
                <a:cs typeface="Times New Roman" pitchFamily="18" charset="0"/>
              </a:rPr>
              <a:t>Thermoins</a:t>
            </a:r>
            <a:r>
              <a:rPr lang="tr-TR" sz="900" dirty="0" smtClean="0">
                <a:latin typeface="Times New Roman" pitchFamily="18" charset="0"/>
                <a:cs typeface="Times New Roman" pitchFamily="18" charset="0"/>
              </a:rPr>
              <a:t> </a:t>
            </a:r>
            <a:r>
              <a:rPr lang="tr-TR" sz="900" dirty="0" err="1" smtClean="0">
                <a:latin typeface="Times New Roman" pitchFamily="18" charset="0"/>
                <a:cs typeface="Times New Roman" pitchFamily="18" charset="0"/>
              </a:rPr>
              <a:t>Prekast</a:t>
            </a:r>
            <a:r>
              <a:rPr lang="tr-TR" sz="900" dirty="0" smtClean="0">
                <a:latin typeface="Times New Roman" pitchFamily="18" charset="0"/>
                <a:cs typeface="Times New Roman" pitchFamily="18" charset="0"/>
              </a:rPr>
              <a:t> 12-13 </a:t>
            </a:r>
            <a:r>
              <a:rPr lang="tr-TR" sz="900" dirty="0" err="1" smtClean="0">
                <a:latin typeface="Times New Roman" pitchFamily="18" charset="0"/>
                <a:cs typeface="Times New Roman" pitchFamily="18" charset="0"/>
              </a:rPr>
              <a:t>Lt</a:t>
            </a:r>
            <a:r>
              <a:rPr lang="tr-TR" sz="900" dirty="0" smtClean="0">
                <a:latin typeface="Times New Roman" pitchFamily="18" charset="0"/>
                <a:cs typeface="Times New Roman" pitchFamily="18" charset="0"/>
              </a:rPr>
              <a:t> su ile 6-8 dakika karışım homojen </a:t>
            </a:r>
            <a:r>
              <a:rPr lang="tr-TR" sz="900" dirty="0" err="1" smtClean="0">
                <a:latin typeface="Times New Roman" pitchFamily="18" charset="0"/>
                <a:cs typeface="Times New Roman" pitchFamily="18" charset="0"/>
              </a:rPr>
              <a:t>olucaya</a:t>
            </a:r>
            <a:r>
              <a:rPr lang="tr-TR" sz="900" dirty="0" smtClean="0">
                <a:latin typeface="Times New Roman" pitchFamily="18" charset="0"/>
                <a:cs typeface="Times New Roman" pitchFamily="18" charset="0"/>
              </a:rPr>
              <a:t> dek düşük devirli mikser ile  karıştırılır. Üretim süreci, kalıp yapımı, karkas imalatı, döküm, izolasyon ve montaj aşamalarından oluşmaktadır. Son aşamada ise kalite kontrolü yapılan ürün müşterinin hizmetine sunulmaktadır.</a:t>
            </a:r>
          </a:p>
          <a:p>
            <a:endParaRPr lang="tr-TR" sz="900" u="sng" dirty="0" smtClean="0">
              <a:solidFill>
                <a:srgbClr val="FF0000"/>
              </a:solidFill>
              <a:latin typeface="Times New Roman" pitchFamily="18" charset="0"/>
              <a:cs typeface="Times New Roman" pitchFamily="18" charset="0"/>
            </a:endParaRPr>
          </a:p>
          <a:p>
            <a:r>
              <a:rPr lang="tr-TR" sz="900" u="sng" dirty="0" smtClean="0">
                <a:solidFill>
                  <a:srgbClr val="FF0000"/>
                </a:solidFill>
                <a:latin typeface="Times New Roman" pitchFamily="18" charset="0"/>
                <a:cs typeface="Times New Roman" pitchFamily="18" charset="0"/>
              </a:rPr>
              <a:t>Uygulama Şartları: </a:t>
            </a:r>
            <a:r>
              <a:rPr lang="tr-TR" sz="900" dirty="0" smtClean="0">
                <a:latin typeface="Times New Roman" pitchFamily="18" charset="0"/>
                <a:cs typeface="Times New Roman" pitchFamily="18" charset="0"/>
              </a:rPr>
              <a:t>+5 ve +35ºC sıcaklık aralığında uygulama yapılabilir. Aşırı rüzgârda uygulama yapmamaya dikkat edilmelidir.</a:t>
            </a:r>
          </a:p>
          <a:p>
            <a:r>
              <a:rPr lang="tr-TR" sz="900" b="1" dirty="0" smtClean="0"/>
              <a:t> </a:t>
            </a:r>
            <a:endParaRPr lang="tr-TR" sz="900" dirty="0" smtClean="0"/>
          </a:p>
          <a:p>
            <a:r>
              <a:rPr lang="tr-TR" sz="900" u="sng" dirty="0" smtClean="0">
                <a:solidFill>
                  <a:srgbClr val="FF0000"/>
                </a:solidFill>
                <a:latin typeface="Times New Roman" pitchFamily="18" charset="0"/>
              </a:rPr>
              <a:t>Saklama Koşulları:2</a:t>
            </a:r>
            <a:r>
              <a:rPr lang="tr-TR" sz="900" dirty="0" smtClean="0">
                <a:latin typeface="Times New Roman" pitchFamily="18" charset="0"/>
              </a:rPr>
              <a:t>5 kg. torbalar halinde 8 Torbadan fazla üst üste istiflenmemelidir. Nemsiz ortamda su ile temas etmeden 12 ay muhafaza edilebilir.</a:t>
            </a:r>
          </a:p>
          <a:p>
            <a:endParaRPr lang="tr-TR" sz="900" u="sng" dirty="0" smtClean="0">
              <a:solidFill>
                <a:srgbClr val="FF0000"/>
              </a:solidFill>
              <a:latin typeface="Times New Roman" pitchFamily="18" charset="0"/>
              <a:cs typeface="Times New Roman" pitchFamily="18" charset="0"/>
            </a:endParaRPr>
          </a:p>
          <a:p>
            <a:r>
              <a:rPr lang="tr-TR" sz="900" u="sng" dirty="0" smtClean="0">
                <a:solidFill>
                  <a:srgbClr val="FF0000"/>
                </a:solidFill>
                <a:latin typeface="Times New Roman" pitchFamily="18" charset="0"/>
                <a:cs typeface="Times New Roman" pitchFamily="18" charset="0"/>
              </a:rPr>
              <a:t>Uygulama:  </a:t>
            </a:r>
            <a:r>
              <a:rPr lang="tr-TR" sz="900" dirty="0" smtClean="0">
                <a:latin typeface="Times New Roman" pitchFamily="18" charset="0"/>
                <a:cs typeface="Times New Roman" pitchFamily="18" charset="0"/>
              </a:rPr>
              <a:t>Duvar zayıf tutunan malzemeden ayrılmalı ve temizlenmelidir. Bozukluklar varsa düzeltilmelidir. Uygulama yüzeyinin prizini almış olmasına dikkat edilmelidir. Ortam sıcaklığı 22ºC ise 10 saat sonra derz dolgusu işlemi yapılabilir. Uygulama sonrası yüzey en az 1 gün süre ile yağmur ve sudan uzak tutulmalıdır. </a:t>
            </a:r>
          </a:p>
          <a:p>
            <a:endParaRPr lang="tr-TR" sz="900" dirty="0" smtClean="0">
              <a:latin typeface="Times New Roman" pitchFamily="18" charset="0"/>
              <a:cs typeface="Times New Roman" pitchFamily="18" charset="0"/>
            </a:endParaRPr>
          </a:p>
          <a:p>
            <a:endParaRPr lang="tr-TR" sz="900" dirty="0" smtClean="0">
              <a:latin typeface="Times New Roman" pitchFamily="18" charset="0"/>
              <a:cs typeface="Times New Roman" pitchFamily="18" charset="0"/>
            </a:endParaRPr>
          </a:p>
          <a:p>
            <a:endParaRPr lang="tr-TR" sz="900" dirty="0" smtClean="0">
              <a:latin typeface="Times New Roman" pitchFamily="18" charset="0"/>
              <a:cs typeface="Times New Roman" pitchFamily="18" charset="0"/>
            </a:endParaRPr>
          </a:p>
          <a:p>
            <a:endParaRPr lang="tr-TR" sz="900" dirty="0" smtClean="0">
              <a:latin typeface="Times New Roman" pitchFamily="18" charset="0"/>
              <a:cs typeface="Times New Roman" pitchFamily="18" charset="0"/>
            </a:endParaRPr>
          </a:p>
          <a:p>
            <a:r>
              <a:rPr lang="tr-TR" sz="900" b="1" dirty="0" smtClean="0"/>
              <a:t> </a:t>
            </a:r>
            <a:endParaRPr lang="tr-TR" sz="900" dirty="0" smtClean="0"/>
          </a:p>
          <a:p>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p:txBody>
      </p:sp>
      <p:pic>
        <p:nvPicPr>
          <p:cNvPr id="38916" name="Picture 4" descr="C:\Users\Thermoins3\Desktop\PREKAST.jpg"/>
          <p:cNvPicPr>
            <a:picLocks noChangeAspect="1" noChangeArrowheads="1"/>
          </p:cNvPicPr>
          <p:nvPr/>
        </p:nvPicPr>
        <p:blipFill>
          <a:blip r:embed="rId3" cstate="print"/>
          <a:srcRect/>
          <a:stretch>
            <a:fillRect/>
          </a:stretch>
        </p:blipFill>
        <p:spPr bwMode="auto">
          <a:xfrm>
            <a:off x="357158" y="1357298"/>
            <a:ext cx="1045780" cy="16560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1357290" y="981075"/>
            <a:ext cx="7329510" cy="436563"/>
          </a:xfrm>
        </p:spPr>
        <p:txBody>
          <a:bodyPr/>
          <a:lstStyle/>
          <a:p>
            <a:pPr algn="l" eaLnBrk="1" hangingPunct="1"/>
            <a:r>
              <a:rPr lang="tr-TR" sz="1800" b="1" i="1" dirty="0" err="1" smtClean="0">
                <a:solidFill>
                  <a:srgbClr val="009900"/>
                </a:solidFill>
                <a:latin typeface="Times New Roman" pitchFamily="18" charset="0"/>
              </a:rPr>
              <a:t>Thermoins</a:t>
            </a:r>
            <a:r>
              <a:rPr lang="tr-TR" sz="1800" b="1" i="1" dirty="0" smtClean="0">
                <a:solidFill>
                  <a:srgbClr val="009900"/>
                </a:solidFill>
                <a:latin typeface="Times New Roman" pitchFamily="18" charset="0"/>
              </a:rPr>
              <a:t>-Macun</a:t>
            </a:r>
            <a:endParaRPr lang="tr-TR" sz="1800" b="1" dirty="0" smtClean="0">
              <a:latin typeface="Times New Roman" pitchFamily="18" charset="0"/>
            </a:endParaRPr>
          </a:p>
        </p:txBody>
      </p:sp>
      <p:graphicFrame>
        <p:nvGraphicFramePr>
          <p:cNvPr id="7170" name="Object 3"/>
          <p:cNvGraphicFramePr>
            <a:graphicFrameLocks noGrp="1" noChangeAspect="1"/>
          </p:cNvGraphicFramePr>
          <p:nvPr>
            <p:ph sz="quarter" idx="1"/>
          </p:nvPr>
        </p:nvGraphicFramePr>
        <p:xfrm>
          <a:off x="457200" y="1600200"/>
          <a:ext cx="4038600" cy="2184400"/>
        </p:xfrm>
        <a:graphic>
          <a:graphicData uri="http://schemas.openxmlformats.org/presentationml/2006/ole">
            <p:oleObj spid="_x0000_s104450" name="Grafik" r:id="rId3" imgW="3924198" imgH="2057468" progId="MSGraph.Chart.8">
              <p:embed followColorScheme="full"/>
            </p:oleObj>
          </a:graphicData>
        </a:graphic>
      </p:graphicFrame>
      <p:sp>
        <p:nvSpPr>
          <p:cNvPr id="7172" name="Rectangle 4"/>
          <p:cNvSpPr>
            <a:spLocks noGrp="1" noChangeArrowheads="1"/>
          </p:cNvSpPr>
          <p:nvPr>
            <p:ph sz="quarter" idx="2"/>
          </p:nvPr>
        </p:nvSpPr>
        <p:spPr>
          <a:xfrm>
            <a:off x="0" y="3071810"/>
            <a:ext cx="5508625" cy="3643338"/>
          </a:xfrm>
        </p:spPr>
        <p:txBody>
          <a:bodyPr/>
          <a:lstStyle/>
          <a:p>
            <a:pPr eaLnBrk="1" hangingPunct="1">
              <a:buFontTx/>
              <a:buNone/>
            </a:pPr>
            <a:r>
              <a:rPr lang="tr-TR" sz="900" u="sng" dirty="0" smtClean="0">
                <a:solidFill>
                  <a:srgbClr val="FF0000"/>
                </a:solidFill>
                <a:latin typeface="Times New Roman" pitchFamily="18" charset="0"/>
              </a:rPr>
              <a:t>Uygulama Alanları: </a:t>
            </a:r>
            <a:r>
              <a:rPr lang="tr-TR" sz="900" dirty="0" smtClean="0">
                <a:latin typeface="Times New Roman" pitchFamily="18" charset="0"/>
              </a:rPr>
              <a:t>Beton, betonarme, tuğla, </a:t>
            </a:r>
            <a:r>
              <a:rPr lang="tr-TR" sz="900" dirty="0" err="1" smtClean="0">
                <a:latin typeface="Times New Roman" pitchFamily="18" charset="0"/>
              </a:rPr>
              <a:t>bims</a:t>
            </a:r>
            <a:r>
              <a:rPr lang="tr-TR" sz="900" dirty="0" smtClean="0">
                <a:latin typeface="Times New Roman" pitchFamily="18" charset="0"/>
              </a:rPr>
              <a:t>, </a:t>
            </a:r>
            <a:r>
              <a:rPr lang="tr-TR" sz="900" dirty="0" err="1" smtClean="0">
                <a:latin typeface="Times New Roman" pitchFamily="18" charset="0"/>
              </a:rPr>
              <a:t>gazbeton</a:t>
            </a:r>
            <a:r>
              <a:rPr lang="tr-TR" sz="900" dirty="0" smtClean="0">
                <a:latin typeface="Times New Roman" pitchFamily="18" charset="0"/>
              </a:rPr>
              <a:t>, </a:t>
            </a:r>
            <a:r>
              <a:rPr lang="tr-TR" sz="900" dirty="0" err="1" smtClean="0">
                <a:latin typeface="Times New Roman" pitchFamily="18" charset="0"/>
              </a:rPr>
              <a:t>alçıpan</a:t>
            </a:r>
            <a:r>
              <a:rPr lang="tr-TR" sz="900" dirty="0" smtClean="0">
                <a:latin typeface="Times New Roman" pitchFamily="18" charset="0"/>
              </a:rPr>
              <a:t>, </a:t>
            </a:r>
            <a:r>
              <a:rPr lang="tr-TR" sz="900" dirty="0" err="1" smtClean="0">
                <a:latin typeface="Times New Roman" pitchFamily="18" charset="0"/>
              </a:rPr>
              <a:t>betopan</a:t>
            </a:r>
            <a:r>
              <a:rPr lang="tr-TR" sz="900" dirty="0" smtClean="0">
                <a:latin typeface="Times New Roman" pitchFamily="18" charset="0"/>
              </a:rPr>
              <a:t>, OSB, çelik yapılar, eski yapı ve eserlerin restorasyonu iç ve dış cephe yalıtımları.</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Macun Hazırlanışı:</a:t>
            </a:r>
            <a:r>
              <a:rPr lang="tr-TR" sz="900" dirty="0" smtClean="0">
                <a:latin typeface="Times New Roman" pitchFamily="18" charset="0"/>
              </a:rPr>
              <a:t> 25 kg. </a:t>
            </a:r>
            <a:r>
              <a:rPr lang="tr-TR" sz="900" dirty="0" err="1" smtClean="0">
                <a:latin typeface="Times New Roman" pitchFamily="18" charset="0"/>
              </a:rPr>
              <a:t>Thermoins</a:t>
            </a:r>
            <a:r>
              <a:rPr lang="tr-TR" sz="900" dirty="0" smtClean="0">
                <a:latin typeface="Times New Roman" pitchFamily="18" charset="0"/>
              </a:rPr>
              <a:t> macun 15–16 </a:t>
            </a:r>
            <a:r>
              <a:rPr lang="tr-TR" sz="900" dirty="0" err="1" smtClean="0">
                <a:latin typeface="Times New Roman" pitchFamily="18" charset="0"/>
              </a:rPr>
              <a:t>Lt</a:t>
            </a:r>
            <a:r>
              <a:rPr lang="tr-TR" sz="900" dirty="0" smtClean="0">
                <a:latin typeface="Times New Roman" pitchFamily="18" charset="0"/>
              </a:rPr>
              <a:t>. su ile 6-8 </a:t>
            </a:r>
            <a:r>
              <a:rPr lang="tr-TR" sz="900" dirty="0" err="1" smtClean="0">
                <a:latin typeface="Times New Roman" pitchFamily="18" charset="0"/>
              </a:rPr>
              <a:t>dk</a:t>
            </a:r>
            <a:r>
              <a:rPr lang="tr-TR" sz="900" dirty="0" smtClean="0">
                <a:latin typeface="Times New Roman" pitchFamily="18" charset="0"/>
              </a:rPr>
              <a:t>. karışım homojen oluncaya dek düşük devirli karıştırıcı ile </a:t>
            </a:r>
            <a:r>
              <a:rPr lang="tr-TR" sz="900" dirty="0" err="1" smtClean="0">
                <a:latin typeface="Times New Roman" pitchFamily="18" charset="0"/>
              </a:rPr>
              <a:t>mixerlenir</a:t>
            </a:r>
            <a:r>
              <a:rPr lang="tr-TR" sz="900" dirty="0" smtClean="0">
                <a:latin typeface="Times New Roman" pitchFamily="18" charset="0"/>
              </a:rPr>
              <a:t>. Suyun tamamı bir defada konulmayıp kademeli olarak ilave edilir. </a:t>
            </a:r>
            <a:r>
              <a:rPr lang="tr-TR" sz="900" dirty="0" smtClean="0">
                <a:solidFill>
                  <a:srgbClr val="000000"/>
                </a:solidFill>
                <a:latin typeface="Times New Roman" pitchFamily="18" charset="0"/>
              </a:rPr>
              <a:t>Bir torbanın tamamının aynı anda karıştırılması ve kullanılması önerilir. Hazırlanan karışım 2 saat içinde kullanılmalıdır. Karışım mala ya da makine ile yüzeye uygulanabilir </a:t>
            </a:r>
            <a:r>
              <a:rPr lang="tr-TR" sz="900" dirty="0" smtClean="0">
                <a:latin typeface="Times New Roman" pitchFamily="18" charset="0"/>
              </a:rPr>
              <a:t>Uygulama sonrası yüzey priz alırken son kat düzeltme işlemi yapılmalıdır. </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Uygulama Sıcaklığı: </a:t>
            </a:r>
            <a:r>
              <a:rPr lang="tr-TR" sz="900" dirty="0" smtClean="0">
                <a:latin typeface="Times New Roman" pitchFamily="18" charset="0"/>
              </a:rPr>
              <a:t>+5°C ve +30 °C aralığında uygulama yapılabilir. Aşırı rüzgârdan ve direk güneş ışığı altında uygulama yapmamaya dikkat edilmelidir.</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Saklama Koşulları: </a:t>
            </a:r>
            <a:r>
              <a:rPr lang="tr-TR" sz="900" dirty="0" smtClean="0">
                <a:latin typeface="Times New Roman" pitchFamily="18" charset="0"/>
              </a:rPr>
              <a:t>25 kg.lık torbalar halinde satılır. 8 torbadan fazla üst üste istiflenmemelidir. Nemsiz ortamda su ile temas etmeden 12 ay muhafaza edilebilir.</a:t>
            </a:r>
          </a:p>
          <a:p>
            <a:pPr eaLnBrk="1" hangingPunct="1">
              <a:buFontTx/>
              <a:buNone/>
            </a:pPr>
            <a:endParaRPr lang="tr-TR" sz="900" dirty="0" smtClean="0">
              <a:latin typeface="Times New Roman" pitchFamily="18" charset="0"/>
            </a:endParaRPr>
          </a:p>
          <a:p>
            <a:pPr eaLnBrk="1" hangingPunct="1">
              <a:buFontTx/>
              <a:buNone/>
            </a:pPr>
            <a:r>
              <a:rPr lang="tr-TR" sz="900" u="sng" dirty="0" smtClean="0">
                <a:solidFill>
                  <a:srgbClr val="FF0000"/>
                </a:solidFill>
                <a:latin typeface="Times New Roman" pitchFamily="18" charset="0"/>
              </a:rPr>
              <a:t>Uygulama:</a:t>
            </a:r>
            <a:r>
              <a:rPr lang="tr-TR" sz="900" dirty="0" smtClean="0">
                <a:latin typeface="Times New Roman" pitchFamily="18" charset="0"/>
              </a:rPr>
              <a:t> </a:t>
            </a:r>
            <a:r>
              <a:rPr lang="tr-TR" sz="900" dirty="0" err="1" smtClean="0">
                <a:latin typeface="Times New Roman" pitchFamily="18" charset="0"/>
              </a:rPr>
              <a:t>Thermoins</a:t>
            </a:r>
            <a:r>
              <a:rPr lang="tr-TR" sz="900" dirty="0" smtClean="0">
                <a:latin typeface="Times New Roman" pitchFamily="18" charset="0"/>
              </a:rPr>
              <a:t> macun uygulanacak yüzey boya, parafin, kalıp yağı vb </a:t>
            </a:r>
            <a:r>
              <a:rPr lang="tr-TR" sz="900" dirty="0" err="1" smtClean="0">
                <a:latin typeface="Times New Roman" pitchFamily="18" charset="0"/>
              </a:rPr>
              <a:t>aderansı</a:t>
            </a:r>
            <a:r>
              <a:rPr lang="tr-TR" sz="900" dirty="0" smtClean="0">
                <a:latin typeface="Times New Roman" pitchFamily="18" charset="0"/>
              </a:rPr>
              <a:t> azaltacak kimyasallardan temizlenmelidir. Duvara zayıf tutunan malzemeden ayrılmalı, eğer derin çatlaklar varsa yüzeydeki çatlaklar </a:t>
            </a:r>
            <a:r>
              <a:rPr lang="tr-TR" sz="900" dirty="0" err="1" smtClean="0">
                <a:latin typeface="Times New Roman" pitchFamily="18" charset="0"/>
              </a:rPr>
              <a:t>Thermoins</a:t>
            </a:r>
            <a:r>
              <a:rPr lang="tr-TR" sz="900" dirty="0" smtClean="0">
                <a:latin typeface="Times New Roman" pitchFamily="18" charset="0"/>
              </a:rPr>
              <a:t> macun ile doldurulduktan sonra tüm yüzeye uygulama yapılmalıdır. </a:t>
            </a:r>
            <a:r>
              <a:rPr lang="tr-TR" sz="900" dirty="0" err="1" smtClean="0">
                <a:latin typeface="Times New Roman" pitchFamily="18" charset="0"/>
              </a:rPr>
              <a:t>Thermoins</a:t>
            </a:r>
            <a:r>
              <a:rPr lang="tr-TR" sz="900" dirty="0" smtClean="0">
                <a:latin typeface="Times New Roman" pitchFamily="18" charset="0"/>
              </a:rPr>
              <a:t> macun hazırlığında tarif edildiği gibi hazırlanan macun harcı çelik mala veya </a:t>
            </a:r>
            <a:r>
              <a:rPr lang="tr-TR" sz="900" dirty="0" err="1" smtClean="0">
                <a:latin typeface="Times New Roman" pitchFamily="18" charset="0"/>
              </a:rPr>
              <a:t>spatula</a:t>
            </a:r>
            <a:r>
              <a:rPr lang="tr-TR" sz="900" dirty="0" smtClean="0">
                <a:latin typeface="Times New Roman" pitchFamily="18" charset="0"/>
              </a:rPr>
              <a:t> ile yüzeye 3 mm kalınlığında olacak şekilde uygulanır. </a:t>
            </a:r>
            <a:r>
              <a:rPr lang="tr-TR" sz="900" dirty="0" err="1" smtClean="0">
                <a:latin typeface="Times New Roman" pitchFamily="18" charset="0"/>
              </a:rPr>
              <a:t>Thermoins</a:t>
            </a:r>
            <a:r>
              <a:rPr lang="tr-TR" sz="900" dirty="0" smtClean="0">
                <a:latin typeface="Times New Roman" pitchFamily="18" charset="0"/>
              </a:rPr>
              <a:t> macun uygulamadan 5 saat sonra istenirse macunlu yüzey zımparalanabilir.</a:t>
            </a:r>
          </a:p>
          <a:p>
            <a:pPr eaLnBrk="1" hangingPunct="1">
              <a:buFontTx/>
              <a:buNone/>
            </a:pPr>
            <a:r>
              <a:rPr lang="tr-TR" sz="900" u="sng" dirty="0" smtClean="0">
                <a:solidFill>
                  <a:srgbClr val="FF0000"/>
                </a:solidFill>
                <a:latin typeface="Times New Roman" pitchFamily="18" charset="0"/>
              </a:rPr>
              <a:t>Malzeme Tüketimi</a:t>
            </a:r>
            <a:r>
              <a:rPr lang="tr-TR" sz="900" dirty="0" smtClean="0">
                <a:solidFill>
                  <a:srgbClr val="FF0000"/>
                </a:solidFill>
                <a:latin typeface="Times New Roman" pitchFamily="18" charset="0"/>
              </a:rPr>
              <a:t>:</a:t>
            </a:r>
            <a:r>
              <a:rPr lang="tr-TR" sz="900" dirty="0" smtClean="0">
                <a:latin typeface="Times New Roman" pitchFamily="18" charset="0"/>
              </a:rPr>
              <a:t>1 mm kalınlık için 1m</a:t>
            </a:r>
            <a:r>
              <a:rPr lang="tr-TR" sz="900" baseline="30000" dirty="0" smtClean="0">
                <a:latin typeface="Times New Roman" pitchFamily="18" charset="0"/>
              </a:rPr>
              <a:t>2</a:t>
            </a:r>
            <a:r>
              <a:rPr lang="tr-TR" sz="900" dirty="0" smtClean="0">
                <a:latin typeface="Times New Roman" pitchFamily="18" charset="0"/>
              </a:rPr>
              <a:t> yüzeyde 2,0-2,5 kg. </a:t>
            </a:r>
            <a:r>
              <a:rPr lang="tr-TR" sz="900" dirty="0" err="1" smtClean="0">
                <a:latin typeface="Times New Roman" pitchFamily="18" charset="0"/>
              </a:rPr>
              <a:t>Thermoins</a:t>
            </a:r>
            <a:r>
              <a:rPr lang="tr-TR" sz="900" dirty="0" smtClean="0">
                <a:latin typeface="Times New Roman" pitchFamily="18" charset="0"/>
              </a:rPr>
              <a:t> Macun kullanılmaktadır.</a:t>
            </a:r>
            <a:r>
              <a:rPr lang="tr-TR" sz="2400" dirty="0" smtClean="0"/>
              <a:t> </a:t>
            </a:r>
          </a:p>
        </p:txBody>
      </p:sp>
      <p:pic>
        <p:nvPicPr>
          <p:cNvPr id="7173" name="Picture 5" descr="thermoins"/>
          <p:cNvPicPr>
            <a:picLocks noChangeAspect="1" noChangeArrowheads="1"/>
          </p:cNvPicPr>
          <p:nvPr/>
        </p:nvPicPr>
        <p:blipFill>
          <a:blip r:embed="rId4"/>
          <a:srcRect/>
          <a:stretch>
            <a:fillRect/>
          </a:stretch>
        </p:blipFill>
        <p:spPr bwMode="auto">
          <a:xfrm>
            <a:off x="468313" y="188913"/>
            <a:ext cx="2286000" cy="838200"/>
          </a:xfrm>
          <a:prstGeom prst="rect">
            <a:avLst/>
          </a:prstGeom>
          <a:noFill/>
          <a:ln w="9525">
            <a:noFill/>
            <a:miter lim="800000"/>
            <a:headEnd/>
            <a:tailEnd/>
          </a:ln>
        </p:spPr>
      </p:pic>
      <p:graphicFrame>
        <p:nvGraphicFramePr>
          <p:cNvPr id="202830" name="Group 78"/>
          <p:cNvGraphicFramePr>
            <a:graphicFrameLocks noGrp="1"/>
          </p:cNvGraphicFramePr>
          <p:nvPr>
            <p:ph sz="half" idx="3"/>
          </p:nvPr>
        </p:nvGraphicFramePr>
        <p:xfrm>
          <a:off x="5435600" y="188913"/>
          <a:ext cx="3384550" cy="5976241"/>
        </p:xfrm>
        <a:graphic>
          <a:graphicData uri="http://schemas.openxmlformats.org/drawingml/2006/table">
            <a:tbl>
              <a:tblPr/>
              <a:tblGrid>
                <a:gridCol w="1728788"/>
                <a:gridCol w="1655762"/>
              </a:tblGrid>
              <a:tr h="33178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sz="1500" b="1" i="0" u="none" strike="noStrike" cap="none" normalizeH="0" baseline="0" dirty="0" smtClean="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700" b="0" i="0" u="none" strike="noStrike" cap="none" normalizeH="0" baseline="0" dirty="0" smtClean="0">
                          <a:ln>
                            <a:noFill/>
                          </a:ln>
                          <a:solidFill>
                            <a:srgbClr val="FF0000"/>
                          </a:solidFill>
                          <a:effectLst/>
                          <a:latin typeface="Times New Roman" pitchFamily="18" charset="0"/>
                        </a:rPr>
                        <a:t>TEKNİK ÖZELLİKLER</a:t>
                      </a:r>
                      <a:r>
                        <a:rPr kumimoji="0" lang="tr-TR" sz="1800" b="1" i="1" u="none" strike="noStrike" cap="none" normalizeH="0" baseline="0" dirty="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tr-TR"/>
                    </a:p>
                  </a:txBody>
                  <a:tcPr/>
                </a:tc>
              </a:tr>
              <a:tr h="315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dirty="0" smtClean="0">
                          <a:ln>
                            <a:noFill/>
                          </a:ln>
                          <a:solidFill>
                            <a:schemeClr val="tx1"/>
                          </a:solidFill>
                          <a:effectLst/>
                          <a:latin typeface="Times New Roman" pitchFamily="18" charset="0"/>
                          <a:cs typeface="Times New Roman" pitchFamily="18" charset="0"/>
                        </a:rPr>
                        <a:t>Görünüş</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cs typeface="Times New Roman" pitchFamily="18" charset="0"/>
                        </a:rPr>
                        <a:t>Beyaz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cs typeface="Times New Roman" pitchFamily="18" charset="0"/>
                        </a:rPr>
                        <a:t>Kuru Yoğunluk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cs typeface="Times New Roman" pitchFamily="18" charset="0"/>
                        </a:rPr>
                        <a:t>890 ± 50  kg/m3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cs typeface="Times New Roman" pitchFamily="18" charset="0"/>
                        </a:rPr>
                        <a:t>Isı İletkenlik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cs typeface="Times New Roman" pitchFamily="18" charset="0"/>
                        </a:rPr>
                        <a:t>T2 0,38 W/</a:t>
                      </a:r>
                      <a:r>
                        <a:rPr kumimoji="0" lang="tr-TR" sz="1100" b="0" i="0" u="none" strike="noStrike" cap="none" normalizeH="0" baseline="0" dirty="0" err="1" smtClean="0">
                          <a:ln>
                            <a:noFill/>
                          </a:ln>
                          <a:solidFill>
                            <a:schemeClr val="tx1"/>
                          </a:solidFill>
                          <a:effectLst/>
                          <a:latin typeface="Times New Roman" pitchFamily="18" charset="0"/>
                          <a:cs typeface="Times New Roman" pitchFamily="18" charset="0"/>
                        </a:rPr>
                        <a:t>mK</a:t>
                      </a:r>
                      <a:r>
                        <a:rPr kumimoji="0" lang="tr-TR" sz="11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cs typeface="Times New Roman" pitchFamily="18" charset="0"/>
                        </a:rPr>
                        <a:t>Basınç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cs typeface="Times New Roman" pitchFamily="18" charset="0"/>
                        </a:rPr>
                        <a:t>CS II 2,33 N/mm</a:t>
                      </a:r>
                      <a:r>
                        <a:rPr kumimoji="0" lang="tr-TR" sz="1100" b="0" i="0" u="none" strike="noStrike" cap="none" normalizeH="0" baseline="30000" dirty="0" smtClean="0">
                          <a:ln>
                            <a:noFill/>
                          </a:ln>
                          <a:solidFill>
                            <a:schemeClr val="tx1"/>
                          </a:solidFill>
                          <a:effectLst/>
                          <a:latin typeface="Times New Roman" pitchFamily="18" charset="0"/>
                          <a:cs typeface="Times New Roman" pitchFamily="18" charset="0"/>
                        </a:rPr>
                        <a:t>2</a:t>
                      </a:r>
                      <a:r>
                        <a:rPr kumimoji="0" lang="tr-TR" sz="11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cs typeface="Times New Roman" pitchFamily="18" charset="0"/>
                        </a:rPr>
                        <a:t>Bağ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cs typeface="Times New Roman" pitchFamily="18" charset="0"/>
                        </a:rPr>
                        <a:t>&lt; 0,32 N/mm </a:t>
                      </a:r>
                      <a:r>
                        <a:rPr kumimoji="0" lang="tr-TR" sz="1100" b="0" i="0" u="none" strike="noStrike" cap="none" normalizeH="0" baseline="30000" dirty="0" smtClean="0">
                          <a:ln>
                            <a:noFill/>
                          </a:ln>
                          <a:solidFill>
                            <a:schemeClr val="tx1"/>
                          </a:solidFill>
                          <a:effectLst/>
                          <a:latin typeface="Times New Roman" pitchFamily="18" charset="0"/>
                          <a:cs typeface="Times New Roman" pitchFamily="18" charset="0"/>
                        </a:rPr>
                        <a:t>2</a:t>
                      </a:r>
                      <a:endParaRPr kumimoji="0" lang="tr-TR" sz="11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7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cs typeface="Times New Roman" pitchFamily="18" charset="0"/>
                        </a:rPr>
                        <a:t>Su Emme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cs typeface="Times New Roman" pitchFamily="18" charset="0"/>
                        </a:rPr>
                        <a:t>W1 0,31 kg.m</a:t>
                      </a:r>
                      <a:r>
                        <a:rPr kumimoji="0" lang="tr-TR" sz="1100" b="0" i="0" u="none" strike="noStrike" cap="none" normalizeH="0" baseline="30000" dirty="0" smtClean="0">
                          <a:ln>
                            <a:noFill/>
                          </a:ln>
                          <a:solidFill>
                            <a:schemeClr val="tx1"/>
                          </a:solidFill>
                          <a:effectLst/>
                          <a:latin typeface="Times New Roman" pitchFamily="18" charset="0"/>
                          <a:cs typeface="Times New Roman" pitchFamily="18" charset="0"/>
                        </a:rPr>
                        <a:t>2 </a:t>
                      </a:r>
                      <a:r>
                        <a:rPr kumimoji="0" lang="tr-TR" sz="1100" b="0" i="0" u="none" strike="noStrike" cap="none" normalizeH="0" baseline="0" dirty="0" smtClean="0">
                          <a:ln>
                            <a:noFill/>
                          </a:ln>
                          <a:solidFill>
                            <a:schemeClr val="tx1"/>
                          </a:solidFill>
                          <a:effectLst/>
                          <a:latin typeface="Times New Roman" pitchFamily="18" charset="0"/>
                          <a:cs typeface="Times New Roman" pitchFamily="18" charset="0"/>
                        </a:rPr>
                        <a:t>min</a:t>
                      </a:r>
                      <a:r>
                        <a:rPr kumimoji="0" lang="tr-TR" sz="1100" b="0" i="0" u="none" strike="noStrike" cap="none" normalizeH="0" baseline="30000" dirty="0" smtClean="0">
                          <a:ln>
                            <a:noFill/>
                          </a:ln>
                          <a:solidFill>
                            <a:schemeClr val="tx1"/>
                          </a:solidFill>
                          <a:effectLst/>
                          <a:latin typeface="Times New Roman" pitchFamily="18" charset="0"/>
                          <a:cs typeface="Times New Roman" pitchFamily="18" charset="0"/>
                        </a:rPr>
                        <a:t>2</a:t>
                      </a:r>
                      <a:r>
                        <a:rPr kumimoji="0" lang="tr-TR" sz="11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cs typeface="Times New Roman" pitchFamily="18" charset="0"/>
                        </a:rPr>
                        <a:t>Buhar Difüzyonu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cs typeface="Times New Roman" pitchFamily="18" charset="0"/>
                        </a:rPr>
                        <a:t>9,1µ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cs typeface="Times New Roman" pitchFamily="18" charset="0"/>
                        </a:rPr>
                        <a:t>Yangın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cs typeface="Times New Roman" pitchFamily="18" charset="0"/>
                        </a:rPr>
                        <a:t>A1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7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dirty="0" smtClean="0">
                          <a:ln>
                            <a:noFill/>
                          </a:ln>
                          <a:solidFill>
                            <a:schemeClr val="tx1"/>
                          </a:solidFill>
                          <a:effectLst/>
                          <a:latin typeface="Times New Roman" pitchFamily="18" charset="0"/>
                          <a:cs typeface="Times New Roman" pitchFamily="18" charset="0"/>
                        </a:rPr>
                        <a:t>Atmosfer Ortam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cs typeface="Times New Roman" pitchFamily="18" charset="0"/>
                        </a:rPr>
                        <a:t>Dayanıklı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cs typeface="Times New Roman" pitchFamily="18" charset="0"/>
                        </a:rPr>
                        <a:t>Boyaya Hazır Olma Süresi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cs typeface="Times New Roman" pitchFamily="18" charset="0"/>
                        </a:rPr>
                        <a:t>Uygun ortamda 48 saat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cs typeface="Times New Roman" pitchFamily="18" charset="0"/>
                        </a:rPr>
                        <a:t>Saklama Süresi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cs typeface="Times New Roman" pitchFamily="18" charset="0"/>
                        </a:rPr>
                        <a:t>12 Ay ( Uygun ortamda )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cs typeface="Times New Roman" pitchFamily="18" charset="0"/>
                        </a:rPr>
                        <a:t>Uygulama Şekli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cs typeface="Times New Roman" pitchFamily="18" charset="0"/>
                        </a:rPr>
                        <a:t>Çelik mala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cs typeface="Times New Roman" pitchFamily="18" charset="0"/>
                        </a:rPr>
                        <a:t>Tüketim (1 cm/m² için)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cs typeface="Times New Roman" pitchFamily="18" charset="0"/>
                        </a:rPr>
                        <a:t>2-2,5 kg3 mm/m </a:t>
                      </a:r>
                      <a:r>
                        <a:rPr kumimoji="0" lang="en-US" sz="1100" b="0" i="0" u="none" strike="noStrike" cap="none" normalizeH="0" baseline="0" dirty="0" smtClean="0">
                          <a:ln>
                            <a:noFill/>
                          </a:ln>
                          <a:solidFill>
                            <a:schemeClr val="tx1"/>
                          </a:solidFill>
                          <a:effectLst/>
                          <a:latin typeface="Times New Roman" pitchFamily="18" charset="0"/>
                          <a:cs typeface="Times New Roman" pitchFamily="18" charset="0"/>
                        </a:rPr>
                        <a:t>²</a:t>
                      </a:r>
                      <a:r>
                        <a:rPr kumimoji="0" lang="tr-TR" sz="11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220" name="Rectangle 53"/>
          <p:cNvSpPr>
            <a:spLocks noChangeArrowheads="1"/>
          </p:cNvSpPr>
          <p:nvPr/>
        </p:nvSpPr>
        <p:spPr bwMode="auto">
          <a:xfrm>
            <a:off x="1547813" y="1473200"/>
            <a:ext cx="3816350" cy="1477328"/>
          </a:xfrm>
          <a:prstGeom prst="rect">
            <a:avLst/>
          </a:prstGeom>
          <a:noFill/>
          <a:ln w="9525">
            <a:noFill/>
            <a:miter lim="800000"/>
            <a:headEnd/>
            <a:tailEnd/>
          </a:ln>
        </p:spPr>
        <p:txBody>
          <a:bodyPr anchor="ctr">
            <a:spAutoFit/>
          </a:bodyPr>
          <a:lstStyle/>
          <a:p>
            <a:r>
              <a:rPr lang="tr-TR" sz="900" dirty="0">
                <a:latin typeface="Times New Roman" pitchFamily="18" charset="0"/>
              </a:rPr>
              <a:t>İç ve dış mekânlarda beton, gaz beton, tuğla, </a:t>
            </a:r>
            <a:r>
              <a:rPr lang="tr-TR" sz="900" dirty="0" err="1">
                <a:latin typeface="Times New Roman" pitchFamily="18" charset="0"/>
              </a:rPr>
              <a:t>izotuğla</a:t>
            </a:r>
            <a:r>
              <a:rPr lang="tr-TR" sz="900" dirty="0">
                <a:latin typeface="Times New Roman" pitchFamily="18" charset="0"/>
              </a:rPr>
              <a:t>, </a:t>
            </a:r>
            <a:r>
              <a:rPr lang="tr-TR" sz="900" dirty="0" err="1">
                <a:latin typeface="Times New Roman" pitchFamily="18" charset="0"/>
              </a:rPr>
              <a:t>alçıpan</a:t>
            </a:r>
            <a:r>
              <a:rPr lang="tr-TR" sz="900" dirty="0">
                <a:latin typeface="Times New Roman" pitchFamily="18" charset="0"/>
              </a:rPr>
              <a:t>, </a:t>
            </a:r>
            <a:r>
              <a:rPr lang="tr-TR" sz="900" dirty="0" err="1">
                <a:latin typeface="Times New Roman" pitchFamily="18" charset="0"/>
              </a:rPr>
              <a:t>betopan</a:t>
            </a:r>
            <a:r>
              <a:rPr lang="tr-TR" sz="900" dirty="0">
                <a:latin typeface="Times New Roman" pitchFamily="18" charset="0"/>
              </a:rPr>
              <a:t> ve kaba-ince sıvalı yüzeylerde son kat elde etmek, hasarlı veya dolguya ihtiyacı olan yüzeylerin düzeltilmesi için inorganik </a:t>
            </a:r>
            <a:r>
              <a:rPr lang="tr-TR" sz="900" dirty="0" smtClean="0">
                <a:latin typeface="Times New Roman" pitchFamily="18" charset="0"/>
              </a:rPr>
              <a:t>hammaddelerin </a:t>
            </a:r>
            <a:r>
              <a:rPr lang="tr-TR" sz="900" dirty="0">
                <a:latin typeface="Times New Roman" pitchFamily="18" charset="0"/>
              </a:rPr>
              <a:t>polimerlerle </a:t>
            </a:r>
            <a:r>
              <a:rPr lang="tr-TR" sz="900" dirty="0" err="1">
                <a:latin typeface="Times New Roman" pitchFamily="18" charset="0"/>
              </a:rPr>
              <a:t>modifiye</a:t>
            </a:r>
            <a:r>
              <a:rPr lang="tr-TR" sz="900" dirty="0">
                <a:latin typeface="Times New Roman" pitchFamily="18" charset="0"/>
              </a:rPr>
              <a:t> edilmesiyle oluşan boyaya hazır yüzey oluşturma </a:t>
            </a:r>
            <a:r>
              <a:rPr lang="tr-TR" sz="900" dirty="0" smtClean="0">
                <a:latin typeface="Times New Roman" pitchFamily="18" charset="0"/>
              </a:rPr>
              <a:t>macunudur. Bina </a:t>
            </a:r>
            <a:r>
              <a:rPr lang="tr-TR" sz="900" dirty="0">
                <a:latin typeface="Times New Roman" pitchFamily="18" charset="0"/>
              </a:rPr>
              <a:t>yüzeyini boyaya hazırlarken </a:t>
            </a:r>
            <a:r>
              <a:rPr lang="tr-TR" sz="900" dirty="0" smtClean="0">
                <a:latin typeface="Times New Roman" pitchFamily="18" charset="0"/>
              </a:rPr>
              <a:t>düşük ısıl iletkenlik değeri ile </a:t>
            </a:r>
            <a:r>
              <a:rPr lang="tr-TR" sz="900" dirty="0">
                <a:latin typeface="Times New Roman" pitchFamily="18" charset="0"/>
              </a:rPr>
              <a:t>binanızda ısı yalıtımına katkıda bulunur. Her türlü inşaat yüzeyine uygulanabilir. Su bazlı boyalara uyumludur. Kolay uygulanması nedeniyle işçilikten ve zamandan tasarruf sağlar. </a:t>
            </a:r>
            <a:r>
              <a:rPr lang="tr-TR" sz="900" dirty="0" err="1" smtClean="0">
                <a:latin typeface="Times New Roman" pitchFamily="18" charset="0"/>
              </a:rPr>
              <a:t>Toksik</a:t>
            </a:r>
            <a:r>
              <a:rPr lang="tr-TR" sz="900" dirty="0" smtClean="0">
                <a:latin typeface="Times New Roman" pitchFamily="18" charset="0"/>
              </a:rPr>
              <a:t> </a:t>
            </a:r>
            <a:r>
              <a:rPr lang="tr-TR" sz="900" dirty="0">
                <a:latin typeface="Times New Roman" pitchFamily="18" charset="0"/>
              </a:rPr>
              <a:t>ve </a:t>
            </a:r>
            <a:r>
              <a:rPr lang="tr-TR" sz="900" dirty="0" smtClean="0">
                <a:latin typeface="Times New Roman" pitchFamily="18" charset="0"/>
              </a:rPr>
              <a:t>kanserojen </a:t>
            </a:r>
            <a:r>
              <a:rPr lang="tr-TR" sz="900" dirty="0">
                <a:latin typeface="Times New Roman" pitchFamily="18" charset="0"/>
              </a:rPr>
              <a:t>madde içermez. Su iticilerle </a:t>
            </a:r>
            <a:r>
              <a:rPr lang="tr-TR" sz="900" dirty="0" err="1">
                <a:latin typeface="Times New Roman" pitchFamily="18" charset="0"/>
              </a:rPr>
              <a:t>modifiye</a:t>
            </a:r>
            <a:r>
              <a:rPr lang="tr-TR" sz="900" dirty="0">
                <a:latin typeface="Times New Roman" pitchFamily="18" charset="0"/>
              </a:rPr>
              <a:t> edildiğinden su izolasyonu sağlar.</a:t>
            </a:r>
          </a:p>
          <a:p>
            <a:endParaRPr lang="tr-TR" sz="900" dirty="0">
              <a:latin typeface="Times New Roman" pitchFamily="18" charset="0"/>
            </a:endParaRPr>
          </a:p>
        </p:txBody>
      </p:sp>
      <p:pic>
        <p:nvPicPr>
          <p:cNvPr id="7221" name="Picture 55" descr="macun"/>
          <p:cNvPicPr>
            <a:picLocks noChangeAspect="1" noChangeArrowheads="1"/>
          </p:cNvPicPr>
          <p:nvPr/>
        </p:nvPicPr>
        <p:blipFill>
          <a:blip r:embed="rId5"/>
          <a:srcRect/>
          <a:stretch>
            <a:fillRect/>
          </a:stretch>
        </p:blipFill>
        <p:spPr bwMode="auto">
          <a:xfrm>
            <a:off x="539750" y="1484313"/>
            <a:ext cx="936625" cy="1657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571868" y="142852"/>
            <a:ext cx="5572132" cy="696933"/>
          </a:xfrm>
        </p:spPr>
        <p:txBody>
          <a:bodyPr/>
          <a:lstStyle/>
          <a:p>
            <a:pPr algn="r" eaLnBrk="1" hangingPunct="1"/>
            <a:r>
              <a:rPr lang="tr-TR" sz="4000" dirty="0" smtClean="0"/>
              <a:t/>
            </a:r>
            <a:br>
              <a:rPr lang="tr-TR" sz="4000" dirty="0" smtClean="0"/>
            </a:br>
            <a:r>
              <a:rPr lang="tr-TR" sz="2800" b="1" dirty="0" err="1" smtClean="0">
                <a:solidFill>
                  <a:srgbClr val="009900"/>
                </a:solidFill>
              </a:rPr>
              <a:t>Manuel</a:t>
            </a:r>
            <a:r>
              <a:rPr lang="tr-TR" sz="2800" b="1" dirty="0" smtClean="0">
                <a:solidFill>
                  <a:srgbClr val="009900"/>
                </a:solidFill>
              </a:rPr>
              <a:t> Uygulama</a:t>
            </a:r>
            <a:r>
              <a:rPr lang="tr-TR" sz="4000" b="1" dirty="0" smtClean="0">
                <a:solidFill>
                  <a:srgbClr val="009900"/>
                </a:solidFill>
              </a:rPr>
              <a:t/>
            </a:r>
            <a:br>
              <a:rPr lang="tr-TR" sz="4000" b="1" dirty="0" smtClean="0">
                <a:solidFill>
                  <a:srgbClr val="009900"/>
                </a:solidFill>
              </a:rPr>
            </a:br>
            <a:endParaRPr lang="tr-TR" sz="4000" b="1" dirty="0" smtClean="0">
              <a:solidFill>
                <a:srgbClr val="009900"/>
              </a:solidFill>
            </a:endParaRPr>
          </a:p>
        </p:txBody>
      </p:sp>
      <p:sp>
        <p:nvSpPr>
          <p:cNvPr id="15363" name="Text Box 5"/>
          <p:cNvSpPr txBox="1">
            <a:spLocks noChangeArrowheads="1"/>
          </p:cNvSpPr>
          <p:nvPr/>
        </p:nvSpPr>
        <p:spPr bwMode="auto">
          <a:xfrm>
            <a:off x="735013" y="65088"/>
            <a:ext cx="184150" cy="366712"/>
          </a:xfrm>
          <a:prstGeom prst="rect">
            <a:avLst/>
          </a:prstGeom>
          <a:noFill/>
          <a:ln w="9525">
            <a:noFill/>
            <a:miter lim="800000"/>
            <a:headEnd/>
            <a:tailEnd/>
          </a:ln>
        </p:spPr>
        <p:txBody>
          <a:bodyPr wrap="none">
            <a:spAutoFit/>
          </a:bodyPr>
          <a:lstStyle/>
          <a:p>
            <a:endParaRPr lang="tr-TR"/>
          </a:p>
        </p:txBody>
      </p:sp>
      <p:pic>
        <p:nvPicPr>
          <p:cNvPr id="15364" name="Picture 6" descr="thermoins"/>
          <p:cNvPicPr>
            <a:picLocks noChangeAspect="1" noChangeArrowheads="1"/>
          </p:cNvPicPr>
          <p:nvPr/>
        </p:nvPicPr>
        <p:blipFill>
          <a:blip r:embed="rId3"/>
          <a:srcRect/>
          <a:stretch>
            <a:fillRect/>
          </a:stretch>
        </p:blipFill>
        <p:spPr bwMode="auto">
          <a:xfrm>
            <a:off x="323850" y="333375"/>
            <a:ext cx="2286000" cy="838200"/>
          </a:xfrm>
          <a:prstGeom prst="rect">
            <a:avLst/>
          </a:prstGeom>
          <a:noFill/>
          <a:ln w="9525">
            <a:noFill/>
            <a:miter lim="800000"/>
            <a:headEnd/>
            <a:tailEnd/>
          </a:ln>
        </p:spPr>
      </p:pic>
      <p:pic>
        <p:nvPicPr>
          <p:cNvPr id="15365" name="Picture 7"/>
          <p:cNvPicPr>
            <a:picLocks noChangeAspect="1" noChangeArrowheads="1"/>
          </p:cNvPicPr>
          <p:nvPr/>
        </p:nvPicPr>
        <p:blipFill>
          <a:blip r:embed="rId4"/>
          <a:srcRect/>
          <a:stretch>
            <a:fillRect/>
          </a:stretch>
        </p:blipFill>
        <p:spPr bwMode="auto">
          <a:xfrm>
            <a:off x="2786050" y="3286124"/>
            <a:ext cx="3728128" cy="1440000"/>
          </a:xfrm>
          <a:prstGeom prst="rect">
            <a:avLst/>
          </a:prstGeom>
          <a:noFill/>
          <a:ln w="9525">
            <a:noFill/>
            <a:miter lim="800000"/>
            <a:headEnd/>
            <a:tailEnd/>
          </a:ln>
        </p:spPr>
      </p:pic>
      <p:pic>
        <p:nvPicPr>
          <p:cNvPr id="15366" name="Picture 10" descr="MEMBER178716200495843AM"/>
          <p:cNvPicPr>
            <a:picLocks noChangeAspect="1" noChangeArrowheads="1"/>
          </p:cNvPicPr>
          <p:nvPr/>
        </p:nvPicPr>
        <p:blipFill>
          <a:blip r:embed="rId5"/>
          <a:srcRect/>
          <a:stretch>
            <a:fillRect/>
          </a:stretch>
        </p:blipFill>
        <p:spPr bwMode="auto">
          <a:xfrm>
            <a:off x="8215336" y="3143248"/>
            <a:ext cx="874955" cy="1620000"/>
          </a:xfrm>
          <a:prstGeom prst="rect">
            <a:avLst/>
          </a:prstGeom>
          <a:noFill/>
          <a:ln w="9525">
            <a:noFill/>
            <a:miter lim="800000"/>
            <a:headEnd/>
            <a:tailEnd/>
          </a:ln>
        </p:spPr>
      </p:pic>
      <p:sp>
        <p:nvSpPr>
          <p:cNvPr id="15367" name="Rectangle 29"/>
          <p:cNvSpPr>
            <a:spLocks noGrp="1" noChangeArrowheads="1"/>
          </p:cNvSpPr>
          <p:nvPr>
            <p:ph type="body" idx="1"/>
          </p:nvPr>
        </p:nvSpPr>
        <p:spPr>
          <a:xfrm>
            <a:off x="1116013" y="1700213"/>
            <a:ext cx="8229600" cy="4525962"/>
          </a:xfrm>
        </p:spPr>
        <p:txBody>
          <a:bodyPr/>
          <a:lstStyle/>
          <a:p>
            <a:pPr eaLnBrk="1" hangingPunct="1">
              <a:buFontTx/>
              <a:buNone/>
            </a:pPr>
            <a:r>
              <a:rPr lang="tr-TR" smtClean="0"/>
              <a:t> </a:t>
            </a:r>
          </a:p>
        </p:txBody>
      </p:sp>
      <p:pic>
        <p:nvPicPr>
          <p:cNvPr id="15368" name="Picture 30" descr="Hyundai%20mixer%20small"/>
          <p:cNvPicPr>
            <a:picLocks noChangeAspect="1" noChangeArrowheads="1"/>
          </p:cNvPicPr>
          <p:nvPr/>
        </p:nvPicPr>
        <p:blipFill>
          <a:blip r:embed="rId6"/>
          <a:srcRect t="10120"/>
          <a:stretch>
            <a:fillRect/>
          </a:stretch>
        </p:blipFill>
        <p:spPr bwMode="auto">
          <a:xfrm>
            <a:off x="0" y="3071810"/>
            <a:ext cx="1336325" cy="1620000"/>
          </a:xfrm>
          <a:prstGeom prst="rect">
            <a:avLst/>
          </a:prstGeom>
          <a:noFill/>
          <a:ln w="9525">
            <a:noFill/>
            <a:miter lim="800000"/>
            <a:headEnd/>
            <a:tailEnd/>
          </a:ln>
        </p:spPr>
      </p:pic>
      <p:pic>
        <p:nvPicPr>
          <p:cNvPr id="15369" name="Picture 31" descr="ANd9GcSbBoVO_j0QIPdsUQsqI6GRoURoXsc8XW-hrLn6bUZdylxFU1jqQ_Sd8aZv-A"/>
          <p:cNvPicPr>
            <a:picLocks noChangeAspect="1" noChangeArrowheads="1"/>
          </p:cNvPicPr>
          <p:nvPr/>
        </p:nvPicPr>
        <p:blipFill>
          <a:blip r:embed="rId7"/>
          <a:srcRect/>
          <a:stretch>
            <a:fillRect/>
          </a:stretch>
        </p:blipFill>
        <p:spPr bwMode="auto">
          <a:xfrm>
            <a:off x="0" y="5346000"/>
            <a:ext cx="4857947" cy="15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370" name="Picture 32"/>
          <p:cNvPicPr>
            <a:picLocks noChangeAspect="1" noChangeArrowheads="1"/>
          </p:cNvPicPr>
          <p:nvPr/>
        </p:nvPicPr>
        <p:blipFill>
          <a:blip r:embed="rId8"/>
          <a:srcRect/>
          <a:stretch>
            <a:fillRect/>
          </a:stretch>
        </p:blipFill>
        <p:spPr bwMode="auto">
          <a:xfrm>
            <a:off x="4857752" y="5346000"/>
            <a:ext cx="2714644" cy="15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371" name="Text Box 34"/>
          <p:cNvSpPr txBox="1">
            <a:spLocks noChangeArrowheads="1"/>
          </p:cNvSpPr>
          <p:nvPr/>
        </p:nvSpPr>
        <p:spPr bwMode="auto">
          <a:xfrm>
            <a:off x="592138" y="5105400"/>
            <a:ext cx="184150" cy="366713"/>
          </a:xfrm>
          <a:prstGeom prst="rect">
            <a:avLst/>
          </a:prstGeom>
          <a:noFill/>
          <a:ln w="9525">
            <a:noFill/>
            <a:miter lim="800000"/>
            <a:headEnd/>
            <a:tailEnd/>
          </a:ln>
        </p:spPr>
        <p:txBody>
          <a:bodyPr wrap="none">
            <a:spAutoFit/>
          </a:bodyPr>
          <a:lstStyle/>
          <a:p>
            <a:endParaRPr lang="tr-TR"/>
          </a:p>
        </p:txBody>
      </p:sp>
      <p:sp>
        <p:nvSpPr>
          <p:cNvPr id="15373" name="Text Box 36"/>
          <p:cNvSpPr txBox="1">
            <a:spLocks noChangeArrowheads="1"/>
          </p:cNvSpPr>
          <p:nvPr/>
        </p:nvSpPr>
        <p:spPr bwMode="auto">
          <a:xfrm>
            <a:off x="2247900" y="5321300"/>
            <a:ext cx="184150" cy="366713"/>
          </a:xfrm>
          <a:prstGeom prst="rect">
            <a:avLst/>
          </a:prstGeom>
          <a:noFill/>
          <a:ln w="9525">
            <a:noFill/>
            <a:miter lim="800000"/>
            <a:headEnd/>
            <a:tailEnd/>
          </a:ln>
        </p:spPr>
        <p:txBody>
          <a:bodyPr wrap="none">
            <a:spAutoFit/>
          </a:bodyPr>
          <a:lstStyle/>
          <a:p>
            <a:endParaRPr lang="tr-TR"/>
          </a:p>
        </p:txBody>
      </p:sp>
      <p:sp>
        <p:nvSpPr>
          <p:cNvPr id="15375" name="Text Box 38"/>
          <p:cNvSpPr txBox="1">
            <a:spLocks noChangeArrowheads="1"/>
          </p:cNvSpPr>
          <p:nvPr/>
        </p:nvSpPr>
        <p:spPr bwMode="auto">
          <a:xfrm>
            <a:off x="3327400" y="5176838"/>
            <a:ext cx="184150" cy="366712"/>
          </a:xfrm>
          <a:prstGeom prst="rect">
            <a:avLst/>
          </a:prstGeom>
          <a:noFill/>
          <a:ln w="9525">
            <a:noFill/>
            <a:miter lim="800000"/>
            <a:headEnd/>
            <a:tailEnd/>
          </a:ln>
        </p:spPr>
        <p:txBody>
          <a:bodyPr wrap="none">
            <a:spAutoFit/>
          </a:bodyPr>
          <a:lstStyle/>
          <a:p>
            <a:endParaRPr lang="tr-TR"/>
          </a:p>
        </p:txBody>
      </p:sp>
      <p:sp>
        <p:nvSpPr>
          <p:cNvPr id="15377" name="Text Box 40"/>
          <p:cNvSpPr txBox="1">
            <a:spLocks noChangeArrowheads="1"/>
          </p:cNvSpPr>
          <p:nvPr/>
        </p:nvSpPr>
        <p:spPr bwMode="auto">
          <a:xfrm>
            <a:off x="4911725" y="5248275"/>
            <a:ext cx="184150" cy="366713"/>
          </a:xfrm>
          <a:prstGeom prst="rect">
            <a:avLst/>
          </a:prstGeom>
          <a:noFill/>
          <a:ln w="9525">
            <a:noFill/>
            <a:miter lim="800000"/>
            <a:headEnd/>
            <a:tailEnd/>
          </a:ln>
        </p:spPr>
        <p:txBody>
          <a:bodyPr wrap="none">
            <a:spAutoFit/>
          </a:bodyPr>
          <a:lstStyle/>
          <a:p>
            <a:endParaRPr lang="tr-TR"/>
          </a:p>
        </p:txBody>
      </p:sp>
      <p:sp>
        <p:nvSpPr>
          <p:cNvPr id="15379" name="Text Box 42"/>
          <p:cNvSpPr txBox="1">
            <a:spLocks noChangeArrowheads="1"/>
          </p:cNvSpPr>
          <p:nvPr/>
        </p:nvSpPr>
        <p:spPr bwMode="auto">
          <a:xfrm>
            <a:off x="6567488" y="5248275"/>
            <a:ext cx="184150" cy="366713"/>
          </a:xfrm>
          <a:prstGeom prst="rect">
            <a:avLst/>
          </a:prstGeom>
          <a:noFill/>
          <a:ln w="9525">
            <a:noFill/>
            <a:miter lim="800000"/>
            <a:headEnd/>
            <a:tailEnd/>
          </a:ln>
        </p:spPr>
        <p:txBody>
          <a:bodyPr wrap="none">
            <a:spAutoFit/>
          </a:bodyPr>
          <a:lstStyle/>
          <a:p>
            <a:endParaRPr lang="tr-TR"/>
          </a:p>
        </p:txBody>
      </p:sp>
      <p:sp>
        <p:nvSpPr>
          <p:cNvPr id="15381" name="Text Box 44"/>
          <p:cNvSpPr txBox="1">
            <a:spLocks noChangeArrowheads="1"/>
          </p:cNvSpPr>
          <p:nvPr/>
        </p:nvSpPr>
        <p:spPr bwMode="auto">
          <a:xfrm>
            <a:off x="7935913" y="5105400"/>
            <a:ext cx="184150" cy="366713"/>
          </a:xfrm>
          <a:prstGeom prst="rect">
            <a:avLst/>
          </a:prstGeom>
          <a:noFill/>
          <a:ln w="9525">
            <a:noFill/>
            <a:miter lim="800000"/>
            <a:headEnd/>
            <a:tailEnd/>
          </a:ln>
        </p:spPr>
        <p:txBody>
          <a:bodyPr wrap="none">
            <a:spAutoFit/>
          </a:bodyPr>
          <a:lstStyle/>
          <a:p>
            <a:endParaRPr lang="tr-TR"/>
          </a:p>
        </p:txBody>
      </p:sp>
      <p:pic>
        <p:nvPicPr>
          <p:cNvPr id="23" name="Picture 31" descr="ANd9GcSbBoVO_j0QIPdsUQsqI6GRoURoXsc8XW-hrLn6bUZdylxFU1jqQ_Sd8aZv-A"/>
          <p:cNvPicPr>
            <a:picLocks noChangeAspect="1" noChangeArrowheads="1"/>
          </p:cNvPicPr>
          <p:nvPr/>
        </p:nvPicPr>
        <p:blipFill>
          <a:blip r:embed="rId7"/>
          <a:srcRect/>
          <a:stretch>
            <a:fillRect/>
          </a:stretch>
        </p:blipFill>
        <p:spPr bwMode="auto">
          <a:xfrm>
            <a:off x="0" y="1285860"/>
            <a:ext cx="5325670" cy="15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32"/>
          <p:cNvPicPr>
            <a:picLocks noChangeAspect="1" noChangeArrowheads="1"/>
          </p:cNvPicPr>
          <p:nvPr/>
        </p:nvPicPr>
        <p:blipFill>
          <a:blip r:embed="rId8"/>
          <a:srcRect/>
          <a:stretch>
            <a:fillRect/>
          </a:stretch>
        </p:blipFill>
        <p:spPr bwMode="auto">
          <a:xfrm flipH="1">
            <a:off x="4929190" y="1285860"/>
            <a:ext cx="2550336" cy="15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3" descr="C:\Users\7\Desktop\y.man.uygulama\01.JPG"/>
          <p:cNvPicPr>
            <a:picLocks noChangeAspect="1" noChangeArrowheads="1"/>
          </p:cNvPicPr>
          <p:nvPr/>
        </p:nvPicPr>
        <p:blipFill>
          <a:blip r:embed="rId9" cstate="print"/>
          <a:srcRect/>
          <a:stretch>
            <a:fillRect/>
          </a:stretch>
        </p:blipFill>
        <p:spPr bwMode="auto">
          <a:xfrm>
            <a:off x="-10058400" y="-7543800"/>
            <a:ext cx="1920000" cy="1440000"/>
          </a:xfrm>
          <a:prstGeom prst="rect">
            <a:avLst/>
          </a:prstGeom>
          <a:noFill/>
        </p:spPr>
      </p:pic>
      <p:pic>
        <p:nvPicPr>
          <p:cNvPr id="33" name="Picture 4" descr="C:\Users\7\Desktop\y.man.uygulama\01.JPG"/>
          <p:cNvPicPr>
            <a:picLocks noChangeAspect="1" noChangeArrowheads="1"/>
          </p:cNvPicPr>
          <p:nvPr/>
        </p:nvPicPr>
        <p:blipFill>
          <a:blip r:embed="rId10" cstate="print"/>
          <a:srcRect/>
          <a:stretch>
            <a:fillRect/>
          </a:stretch>
        </p:blipFill>
        <p:spPr bwMode="auto">
          <a:xfrm>
            <a:off x="-10058400" y="-7543800"/>
            <a:ext cx="1440000" cy="1080000"/>
          </a:xfrm>
          <a:prstGeom prst="rect">
            <a:avLst/>
          </a:prstGeom>
          <a:noFill/>
        </p:spPr>
      </p:pic>
      <p:pic>
        <p:nvPicPr>
          <p:cNvPr id="34" name="Picture 4" descr="C:\Users\7\Desktop\y.man.uygulama\01.JPG"/>
          <p:cNvPicPr>
            <a:picLocks noChangeAspect="1" noChangeArrowheads="1"/>
          </p:cNvPicPr>
          <p:nvPr/>
        </p:nvPicPr>
        <p:blipFill>
          <a:blip r:embed="rId10" cstate="print"/>
          <a:srcRect/>
          <a:stretch>
            <a:fillRect/>
          </a:stretch>
        </p:blipFill>
        <p:spPr bwMode="auto">
          <a:xfrm>
            <a:off x="-5286444" y="-7143824"/>
            <a:ext cx="1440000" cy="1080000"/>
          </a:xfrm>
          <a:prstGeom prst="rect">
            <a:avLst/>
          </a:prstGeom>
          <a:noFill/>
        </p:spPr>
      </p:pic>
      <p:pic>
        <p:nvPicPr>
          <p:cNvPr id="33797" name="Picture 5" descr="C:\Users\7\Desktop\y.man.uygulama\01.JPG"/>
          <p:cNvPicPr>
            <a:picLocks noChangeAspect="1" noChangeArrowheads="1"/>
          </p:cNvPicPr>
          <p:nvPr/>
        </p:nvPicPr>
        <p:blipFill>
          <a:blip r:embed="rId11" cstate="print"/>
          <a:srcRect/>
          <a:stretch>
            <a:fillRect/>
          </a:stretch>
        </p:blipFill>
        <p:spPr bwMode="auto">
          <a:xfrm>
            <a:off x="0" y="1571612"/>
            <a:ext cx="1036555" cy="928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798" name="Picture 6" descr="C:\Users\7\Desktop\y.man.uygulama\02.JPG"/>
          <p:cNvPicPr preferRelativeResize="0">
            <a:picLocks noChangeAspect="1" noChangeArrowheads="1"/>
          </p:cNvPicPr>
          <p:nvPr/>
        </p:nvPicPr>
        <p:blipFill>
          <a:blip r:embed="rId12" cstate="print"/>
          <a:srcRect l="615"/>
          <a:stretch>
            <a:fillRect/>
          </a:stretch>
        </p:blipFill>
        <p:spPr bwMode="auto">
          <a:xfrm>
            <a:off x="1071538" y="1571612"/>
            <a:ext cx="1218070" cy="916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799" name="Picture 7" descr="C:\Users\7\Desktop\y.man.uygulama\03.JPG"/>
          <p:cNvPicPr>
            <a:picLocks noChangeAspect="1" noChangeArrowheads="1"/>
          </p:cNvPicPr>
          <p:nvPr/>
        </p:nvPicPr>
        <p:blipFill>
          <a:blip r:embed="rId13" cstate="print"/>
          <a:srcRect/>
          <a:stretch>
            <a:fillRect/>
          </a:stretch>
        </p:blipFill>
        <p:spPr bwMode="auto">
          <a:xfrm>
            <a:off x="2357422" y="1571612"/>
            <a:ext cx="1036800" cy="928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800" name="Picture 8" descr="C:\Users\7\Desktop\y.man.uygulama\04.JPG"/>
          <p:cNvPicPr>
            <a:picLocks noChangeAspect="1" noChangeArrowheads="1"/>
          </p:cNvPicPr>
          <p:nvPr/>
        </p:nvPicPr>
        <p:blipFill>
          <a:blip r:embed="rId14" cstate="print"/>
          <a:srcRect/>
          <a:stretch>
            <a:fillRect/>
          </a:stretch>
        </p:blipFill>
        <p:spPr bwMode="auto">
          <a:xfrm>
            <a:off x="3428992" y="1571612"/>
            <a:ext cx="1428760" cy="928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801" name="Picture 9" descr="C:\Users\7\Desktop\y.man.uygulama\05.JPG"/>
          <p:cNvPicPr>
            <a:picLocks noChangeAspect="1" noChangeArrowheads="1"/>
          </p:cNvPicPr>
          <p:nvPr/>
        </p:nvPicPr>
        <p:blipFill>
          <a:blip r:embed="rId15" cstate="print"/>
          <a:srcRect/>
          <a:stretch>
            <a:fillRect/>
          </a:stretch>
        </p:blipFill>
        <p:spPr bwMode="auto">
          <a:xfrm>
            <a:off x="5000628" y="1571612"/>
            <a:ext cx="1285884" cy="928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802" name="Picture 10" descr="C:\Users\7\Desktop\y.man.uygulama\06.JPG"/>
          <p:cNvPicPr>
            <a:picLocks noChangeAspect="1" noChangeArrowheads="1"/>
          </p:cNvPicPr>
          <p:nvPr/>
        </p:nvPicPr>
        <p:blipFill>
          <a:blip r:embed="rId16" cstate="print"/>
          <a:srcRect/>
          <a:stretch>
            <a:fillRect/>
          </a:stretch>
        </p:blipFill>
        <p:spPr bwMode="auto">
          <a:xfrm>
            <a:off x="6357950" y="1571612"/>
            <a:ext cx="1071570" cy="928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805" name="Picture 13" descr="C:\Users\7\Desktop\y.man.uygulama\09.JPG"/>
          <p:cNvPicPr>
            <a:picLocks noChangeAspect="1" noChangeArrowheads="1"/>
          </p:cNvPicPr>
          <p:nvPr/>
        </p:nvPicPr>
        <p:blipFill>
          <a:blip r:embed="rId17" cstate="print"/>
          <a:srcRect/>
          <a:stretch>
            <a:fillRect/>
          </a:stretch>
        </p:blipFill>
        <p:spPr bwMode="auto">
          <a:xfrm>
            <a:off x="0" y="5643578"/>
            <a:ext cx="1285852" cy="892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806" name="Picture 14" descr="C:\Users\7\Desktop\y.man.uygulama\10.JPG"/>
          <p:cNvPicPr>
            <a:picLocks noChangeAspect="1" noChangeArrowheads="1"/>
          </p:cNvPicPr>
          <p:nvPr/>
        </p:nvPicPr>
        <p:blipFill>
          <a:blip r:embed="rId18" cstate="print"/>
          <a:srcRect/>
          <a:stretch>
            <a:fillRect/>
          </a:stretch>
        </p:blipFill>
        <p:spPr bwMode="auto">
          <a:xfrm>
            <a:off x="1357290" y="5643578"/>
            <a:ext cx="1238258" cy="910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807" name="Picture 15" descr="C:\Users\7\Desktop\y.man.uygulama\11.JPG"/>
          <p:cNvPicPr>
            <a:picLocks noChangeAspect="1" noChangeArrowheads="1"/>
          </p:cNvPicPr>
          <p:nvPr/>
        </p:nvPicPr>
        <p:blipFill>
          <a:blip r:embed="rId19" cstate="print"/>
          <a:srcRect/>
          <a:stretch>
            <a:fillRect/>
          </a:stretch>
        </p:blipFill>
        <p:spPr bwMode="auto">
          <a:xfrm>
            <a:off x="2643174" y="5643578"/>
            <a:ext cx="1071570" cy="904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808" name="Picture 16" descr="C:\Users\7\Desktop\y.man.uygulama\12.JPG"/>
          <p:cNvPicPr>
            <a:picLocks noChangeAspect="1" noChangeArrowheads="1"/>
          </p:cNvPicPr>
          <p:nvPr/>
        </p:nvPicPr>
        <p:blipFill>
          <a:blip r:embed="rId20" cstate="print"/>
          <a:srcRect/>
          <a:stretch>
            <a:fillRect/>
          </a:stretch>
        </p:blipFill>
        <p:spPr bwMode="auto">
          <a:xfrm>
            <a:off x="3786182" y="5643578"/>
            <a:ext cx="1054200" cy="90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809" name="Picture 17" descr="C:\Users\7\Desktop\y.man.uygulama\13.JPG"/>
          <p:cNvPicPr>
            <a:picLocks noChangeAspect="1" noChangeArrowheads="1"/>
          </p:cNvPicPr>
          <p:nvPr/>
        </p:nvPicPr>
        <p:blipFill>
          <a:blip r:embed="rId21" cstate="print"/>
          <a:srcRect/>
          <a:stretch>
            <a:fillRect/>
          </a:stretch>
        </p:blipFill>
        <p:spPr bwMode="auto">
          <a:xfrm>
            <a:off x="4857752" y="5643578"/>
            <a:ext cx="1357322" cy="857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810" name="Picture 18" descr="C:\Users\7\Desktop\y.man.uygulama\14.JPG"/>
          <p:cNvPicPr>
            <a:picLocks noChangeAspect="1" noChangeArrowheads="1"/>
          </p:cNvPicPr>
          <p:nvPr/>
        </p:nvPicPr>
        <p:blipFill>
          <a:blip r:embed="rId22" cstate="print"/>
          <a:srcRect/>
          <a:stretch>
            <a:fillRect/>
          </a:stretch>
        </p:blipFill>
        <p:spPr bwMode="auto">
          <a:xfrm>
            <a:off x="6286512" y="5643578"/>
            <a:ext cx="1214446" cy="857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813" name="Picture 21" descr="C:\Users\7\Desktop\SEVAL\Yeni klasör\Adsız123.png"/>
          <p:cNvPicPr>
            <a:picLocks noChangeAspect="1" noChangeArrowheads="1"/>
          </p:cNvPicPr>
          <p:nvPr/>
        </p:nvPicPr>
        <p:blipFill>
          <a:blip r:embed="rId23"/>
          <a:srcRect/>
          <a:stretch>
            <a:fillRect/>
          </a:stretch>
        </p:blipFill>
        <p:spPr bwMode="auto">
          <a:xfrm>
            <a:off x="7480771" y="1285860"/>
            <a:ext cx="1663229" cy="15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814" name="Picture 22" descr="C:\Users\7\Desktop\y.man.uygulama\08.JPG"/>
          <p:cNvPicPr>
            <a:picLocks noChangeAspect="1" noChangeArrowheads="1"/>
          </p:cNvPicPr>
          <p:nvPr/>
        </p:nvPicPr>
        <p:blipFill>
          <a:blip r:embed="rId24" cstate="print"/>
          <a:srcRect/>
          <a:stretch>
            <a:fillRect/>
          </a:stretch>
        </p:blipFill>
        <p:spPr bwMode="auto">
          <a:xfrm>
            <a:off x="7572396" y="1571612"/>
            <a:ext cx="1571604" cy="928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3" name="Picture 21" descr="C:\Users\7\Desktop\SEVAL\Yeni klasör\Adsız123.png"/>
          <p:cNvPicPr>
            <a:picLocks noChangeAspect="1" noChangeArrowheads="1"/>
          </p:cNvPicPr>
          <p:nvPr/>
        </p:nvPicPr>
        <p:blipFill>
          <a:blip r:embed="rId23"/>
          <a:srcRect/>
          <a:stretch>
            <a:fillRect/>
          </a:stretch>
        </p:blipFill>
        <p:spPr bwMode="auto">
          <a:xfrm>
            <a:off x="7643835" y="5357826"/>
            <a:ext cx="1500165" cy="15001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815" name="Picture 23" descr="C:\Users\7\Desktop\y.man.uygulama\15.JPG"/>
          <p:cNvPicPr>
            <a:picLocks noChangeAspect="1" noChangeArrowheads="1"/>
          </p:cNvPicPr>
          <p:nvPr/>
        </p:nvPicPr>
        <p:blipFill>
          <a:blip r:embed="rId25" cstate="print"/>
          <a:srcRect/>
          <a:stretch>
            <a:fillRect/>
          </a:stretch>
        </p:blipFill>
        <p:spPr bwMode="auto">
          <a:xfrm>
            <a:off x="7715272" y="5643578"/>
            <a:ext cx="1428728" cy="928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p:txBody>
          <a:bodyPr/>
          <a:lstStyle/>
          <a:p>
            <a:pPr eaLnBrk="1" hangingPunct="1">
              <a:buFontTx/>
              <a:buNone/>
            </a:pPr>
            <a:r>
              <a:rPr lang="tr-TR" smtClean="0"/>
              <a:t>  </a:t>
            </a:r>
          </a:p>
        </p:txBody>
      </p:sp>
      <p:pic>
        <p:nvPicPr>
          <p:cNvPr id="16387" name="Picture 3" descr="ANd9GcSbBoVO_j0QIPdsUQsqI6GRoURoXsc8XW-hrLn6bUZdylxFU1jqQ_Sd8aZv-A"/>
          <p:cNvPicPr>
            <a:picLocks noChangeAspect="1" noChangeArrowheads="1"/>
          </p:cNvPicPr>
          <p:nvPr/>
        </p:nvPicPr>
        <p:blipFill>
          <a:blip r:embed="rId2"/>
          <a:srcRect/>
          <a:stretch>
            <a:fillRect/>
          </a:stretch>
        </p:blipFill>
        <p:spPr bwMode="auto">
          <a:xfrm>
            <a:off x="0" y="4652963"/>
            <a:ext cx="6156325" cy="1916112"/>
          </a:xfrm>
          <a:prstGeom prst="rect">
            <a:avLst/>
          </a:prstGeom>
          <a:noFill/>
          <a:ln w="9525">
            <a:noFill/>
            <a:miter lim="800000"/>
            <a:headEnd/>
            <a:tailEnd/>
          </a:ln>
        </p:spPr>
      </p:pic>
      <p:pic>
        <p:nvPicPr>
          <p:cNvPr id="16388" name="Picture 4"/>
          <p:cNvPicPr>
            <a:picLocks noChangeAspect="1" noChangeArrowheads="1"/>
          </p:cNvPicPr>
          <p:nvPr/>
        </p:nvPicPr>
        <p:blipFill>
          <a:blip r:embed="rId3"/>
          <a:srcRect/>
          <a:stretch>
            <a:fillRect/>
          </a:stretch>
        </p:blipFill>
        <p:spPr bwMode="auto">
          <a:xfrm>
            <a:off x="6156325" y="4652963"/>
            <a:ext cx="2987675" cy="1898650"/>
          </a:xfrm>
          <a:prstGeom prst="rect">
            <a:avLst/>
          </a:prstGeom>
          <a:noFill/>
          <a:ln w="9525">
            <a:noFill/>
            <a:miter lim="800000"/>
            <a:headEnd/>
            <a:tailEnd/>
          </a:ln>
        </p:spPr>
      </p:pic>
      <p:pic>
        <p:nvPicPr>
          <p:cNvPr id="16389" name="Picture 5" descr="thermoins"/>
          <p:cNvPicPr>
            <a:picLocks noGrp="1" noChangeAspect="1" noChangeArrowheads="1"/>
          </p:cNvPicPr>
          <p:nvPr>
            <p:ph type="title"/>
          </p:nvPr>
        </p:nvPicPr>
        <p:blipFill>
          <a:blip r:embed="rId4"/>
          <a:srcRect/>
          <a:stretch>
            <a:fillRect/>
          </a:stretch>
        </p:blipFill>
        <p:spPr>
          <a:xfrm>
            <a:off x="250825" y="333375"/>
            <a:ext cx="2286000" cy="838200"/>
          </a:xfrm>
          <a:noFill/>
        </p:spPr>
      </p:pic>
      <p:sp>
        <p:nvSpPr>
          <p:cNvPr id="16390" name="Text Box 7"/>
          <p:cNvSpPr txBox="1">
            <a:spLocks noChangeArrowheads="1"/>
          </p:cNvSpPr>
          <p:nvPr/>
        </p:nvSpPr>
        <p:spPr bwMode="auto">
          <a:xfrm>
            <a:off x="3924300" y="404813"/>
            <a:ext cx="4968875" cy="396875"/>
          </a:xfrm>
          <a:prstGeom prst="rect">
            <a:avLst/>
          </a:prstGeom>
          <a:noFill/>
          <a:ln w="9525">
            <a:noFill/>
            <a:miter lim="800000"/>
            <a:headEnd/>
            <a:tailEnd/>
          </a:ln>
        </p:spPr>
        <p:txBody>
          <a:bodyPr>
            <a:spAutoFit/>
          </a:bodyPr>
          <a:lstStyle/>
          <a:p>
            <a:pPr algn="r"/>
            <a:r>
              <a:rPr lang="tr-TR" sz="2000" b="1">
                <a:solidFill>
                  <a:srgbClr val="009900"/>
                </a:solidFill>
              </a:rPr>
              <a:t>MAKİNE İLE UYGULAMA</a:t>
            </a:r>
          </a:p>
        </p:txBody>
      </p:sp>
      <p:pic>
        <p:nvPicPr>
          <p:cNvPr id="16391" name="Picture 8"/>
          <p:cNvPicPr>
            <a:picLocks noChangeAspect="1" noChangeArrowheads="1"/>
          </p:cNvPicPr>
          <p:nvPr/>
        </p:nvPicPr>
        <p:blipFill>
          <a:blip r:embed="rId5"/>
          <a:srcRect/>
          <a:stretch>
            <a:fillRect/>
          </a:stretch>
        </p:blipFill>
        <p:spPr bwMode="auto">
          <a:xfrm>
            <a:off x="3851275" y="1844675"/>
            <a:ext cx="1657350" cy="2376488"/>
          </a:xfrm>
          <a:prstGeom prst="rect">
            <a:avLst/>
          </a:prstGeom>
          <a:noFill/>
          <a:ln w="9525">
            <a:noFill/>
            <a:miter lim="800000"/>
            <a:headEnd/>
            <a:tailEnd/>
          </a:ln>
        </p:spPr>
      </p:pic>
      <p:pic>
        <p:nvPicPr>
          <p:cNvPr id="16392" name="Picture 9"/>
          <p:cNvPicPr>
            <a:picLocks noChangeAspect="1" noChangeArrowheads="1"/>
          </p:cNvPicPr>
          <p:nvPr/>
        </p:nvPicPr>
        <p:blipFill>
          <a:blip r:embed="rId6"/>
          <a:srcRect/>
          <a:stretch>
            <a:fillRect/>
          </a:stretch>
        </p:blipFill>
        <p:spPr bwMode="auto">
          <a:xfrm>
            <a:off x="1258888" y="1844675"/>
            <a:ext cx="1873250" cy="2447925"/>
          </a:xfrm>
          <a:prstGeom prst="rect">
            <a:avLst/>
          </a:prstGeom>
          <a:noFill/>
          <a:ln w="9525">
            <a:noFill/>
            <a:miter lim="800000"/>
            <a:headEnd/>
            <a:tailEnd/>
          </a:ln>
        </p:spPr>
      </p:pic>
      <p:pic>
        <p:nvPicPr>
          <p:cNvPr id="16393" name="Picture 10"/>
          <p:cNvPicPr>
            <a:picLocks noChangeAspect="1" noChangeArrowheads="1"/>
          </p:cNvPicPr>
          <p:nvPr/>
        </p:nvPicPr>
        <p:blipFill>
          <a:blip r:embed="rId7"/>
          <a:srcRect/>
          <a:stretch>
            <a:fillRect/>
          </a:stretch>
        </p:blipFill>
        <p:spPr bwMode="auto">
          <a:xfrm>
            <a:off x="6372225" y="1844675"/>
            <a:ext cx="1655763" cy="2305050"/>
          </a:xfrm>
          <a:prstGeom prst="rect">
            <a:avLst/>
          </a:prstGeom>
          <a:noFill/>
          <a:ln w="9525">
            <a:noFill/>
            <a:miter lim="800000"/>
            <a:headEnd/>
            <a:tailEnd/>
          </a:ln>
        </p:spPr>
      </p:pic>
      <p:pic>
        <p:nvPicPr>
          <p:cNvPr id="16394" name="Picture 11"/>
          <p:cNvPicPr>
            <a:picLocks noChangeAspect="1" noChangeArrowheads="1"/>
          </p:cNvPicPr>
          <p:nvPr/>
        </p:nvPicPr>
        <p:blipFill>
          <a:blip r:embed="rId8"/>
          <a:srcRect/>
          <a:stretch>
            <a:fillRect/>
          </a:stretch>
        </p:blipFill>
        <p:spPr bwMode="auto">
          <a:xfrm>
            <a:off x="1547813" y="5013325"/>
            <a:ext cx="1511300" cy="1223963"/>
          </a:xfrm>
          <a:prstGeom prst="rect">
            <a:avLst/>
          </a:prstGeom>
          <a:noFill/>
          <a:ln w="9525">
            <a:noFill/>
            <a:miter lim="800000"/>
            <a:headEnd/>
            <a:tailEnd/>
          </a:ln>
        </p:spPr>
      </p:pic>
      <p:pic>
        <p:nvPicPr>
          <p:cNvPr id="16395" name="Picture 12"/>
          <p:cNvPicPr>
            <a:picLocks noChangeAspect="1" noChangeArrowheads="1"/>
          </p:cNvPicPr>
          <p:nvPr/>
        </p:nvPicPr>
        <p:blipFill>
          <a:blip r:embed="rId9"/>
          <a:srcRect/>
          <a:stretch>
            <a:fillRect/>
          </a:stretch>
        </p:blipFill>
        <p:spPr bwMode="auto">
          <a:xfrm>
            <a:off x="3132138" y="5013325"/>
            <a:ext cx="1439862" cy="1223963"/>
          </a:xfrm>
          <a:prstGeom prst="rect">
            <a:avLst/>
          </a:prstGeom>
          <a:noFill/>
          <a:ln w="9525">
            <a:noFill/>
            <a:miter lim="800000"/>
            <a:headEnd/>
            <a:tailEnd/>
          </a:ln>
        </p:spPr>
      </p:pic>
      <p:pic>
        <p:nvPicPr>
          <p:cNvPr id="16396" name="Picture 13"/>
          <p:cNvPicPr>
            <a:picLocks noChangeAspect="1" noChangeArrowheads="1"/>
          </p:cNvPicPr>
          <p:nvPr/>
        </p:nvPicPr>
        <p:blipFill>
          <a:blip r:embed="rId10"/>
          <a:srcRect/>
          <a:stretch>
            <a:fillRect/>
          </a:stretch>
        </p:blipFill>
        <p:spPr bwMode="auto">
          <a:xfrm>
            <a:off x="4643438" y="5013325"/>
            <a:ext cx="1441450" cy="1185863"/>
          </a:xfrm>
          <a:prstGeom prst="rect">
            <a:avLst/>
          </a:prstGeom>
          <a:noFill/>
          <a:ln w="9525">
            <a:noFill/>
            <a:miter lim="800000"/>
            <a:headEnd/>
            <a:tailEnd/>
          </a:ln>
        </p:spPr>
      </p:pic>
      <p:pic>
        <p:nvPicPr>
          <p:cNvPr id="16397" name="Picture 14"/>
          <p:cNvPicPr>
            <a:picLocks noChangeAspect="1" noChangeArrowheads="1"/>
          </p:cNvPicPr>
          <p:nvPr/>
        </p:nvPicPr>
        <p:blipFill>
          <a:blip r:embed="rId11"/>
          <a:srcRect/>
          <a:stretch>
            <a:fillRect/>
          </a:stretch>
        </p:blipFill>
        <p:spPr bwMode="auto">
          <a:xfrm>
            <a:off x="6156325" y="5013325"/>
            <a:ext cx="1439863" cy="1152525"/>
          </a:xfrm>
          <a:prstGeom prst="rect">
            <a:avLst/>
          </a:prstGeom>
          <a:noFill/>
          <a:ln w="9525">
            <a:noFill/>
            <a:miter lim="800000"/>
            <a:headEnd/>
            <a:tailEnd/>
          </a:ln>
        </p:spPr>
      </p:pic>
      <p:pic>
        <p:nvPicPr>
          <p:cNvPr id="16398" name="Picture 15"/>
          <p:cNvPicPr>
            <a:picLocks noChangeAspect="1" noChangeArrowheads="1"/>
          </p:cNvPicPr>
          <p:nvPr/>
        </p:nvPicPr>
        <p:blipFill>
          <a:blip r:embed="rId12"/>
          <a:srcRect/>
          <a:stretch>
            <a:fillRect/>
          </a:stretch>
        </p:blipFill>
        <p:spPr bwMode="auto">
          <a:xfrm>
            <a:off x="7667625" y="5013325"/>
            <a:ext cx="1476375" cy="1152525"/>
          </a:xfrm>
          <a:prstGeom prst="rect">
            <a:avLst/>
          </a:prstGeom>
          <a:noFill/>
          <a:ln w="9525">
            <a:noFill/>
            <a:miter lim="800000"/>
            <a:headEnd/>
            <a:tailEnd/>
          </a:ln>
        </p:spPr>
      </p:pic>
      <p:pic>
        <p:nvPicPr>
          <p:cNvPr id="16399" name="Picture 16"/>
          <p:cNvPicPr>
            <a:picLocks noChangeAspect="1" noChangeArrowheads="1"/>
          </p:cNvPicPr>
          <p:nvPr/>
        </p:nvPicPr>
        <p:blipFill>
          <a:blip r:embed="rId13"/>
          <a:srcRect/>
          <a:stretch>
            <a:fillRect/>
          </a:stretch>
        </p:blipFill>
        <p:spPr bwMode="auto">
          <a:xfrm>
            <a:off x="0" y="5013325"/>
            <a:ext cx="1476375" cy="122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tr-TR" smtClean="0"/>
          </a:p>
        </p:txBody>
      </p:sp>
      <p:sp>
        <p:nvSpPr>
          <p:cNvPr id="17411" name="Rectangle 4"/>
          <p:cNvSpPr>
            <a:spLocks noGrp="1" noChangeArrowheads="1"/>
          </p:cNvSpPr>
          <p:nvPr>
            <p:ph type="body" idx="1"/>
          </p:nvPr>
        </p:nvSpPr>
        <p:spPr/>
        <p:txBody>
          <a:bodyPr/>
          <a:lstStyle/>
          <a:p>
            <a:pPr eaLnBrk="1" hangingPunct="1"/>
            <a:endParaRPr lang="tr-TR" smtClean="0"/>
          </a:p>
        </p:txBody>
      </p:sp>
      <p:pic>
        <p:nvPicPr>
          <p:cNvPr id="17412" name="Picture 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7413" name="Picture 3" descr="thermoins"/>
          <p:cNvPicPr>
            <a:picLocks noChangeAspect="1" noChangeArrowheads="1"/>
          </p:cNvPicPr>
          <p:nvPr/>
        </p:nvPicPr>
        <p:blipFill>
          <a:blip r:embed="rId3"/>
          <a:srcRect/>
          <a:stretch>
            <a:fillRect/>
          </a:stretch>
        </p:blipFill>
        <p:spPr bwMode="auto">
          <a:xfrm>
            <a:off x="323850" y="404813"/>
            <a:ext cx="2286000"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tr-TR" smtClean="0"/>
          </a:p>
        </p:txBody>
      </p:sp>
      <p:sp>
        <p:nvSpPr>
          <p:cNvPr id="18435" name="Rectangle 3"/>
          <p:cNvSpPr>
            <a:spLocks noGrp="1" noChangeArrowheads="1"/>
          </p:cNvSpPr>
          <p:nvPr>
            <p:ph type="body" idx="1"/>
          </p:nvPr>
        </p:nvSpPr>
        <p:spPr/>
        <p:txBody>
          <a:bodyPr/>
          <a:lstStyle/>
          <a:p>
            <a:pPr eaLnBrk="1" hangingPunct="1"/>
            <a:endParaRPr lang="tr-TR" smtClean="0"/>
          </a:p>
        </p:txBody>
      </p:sp>
      <p:pic>
        <p:nvPicPr>
          <p:cNvPr id="18436"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8437" name="Picture 3" descr="thermoins"/>
          <p:cNvPicPr>
            <a:picLocks noChangeAspect="1" noChangeArrowheads="1"/>
          </p:cNvPicPr>
          <p:nvPr/>
        </p:nvPicPr>
        <p:blipFill>
          <a:blip r:embed="rId3"/>
          <a:srcRect/>
          <a:stretch>
            <a:fillRect/>
          </a:stretch>
        </p:blipFill>
        <p:spPr bwMode="auto">
          <a:xfrm>
            <a:off x="323850" y="404813"/>
            <a:ext cx="2286000"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9" descr="thermoins"/>
          <p:cNvPicPr>
            <a:picLocks noChangeAspect="1" noChangeArrowheads="1"/>
          </p:cNvPicPr>
          <p:nvPr/>
        </p:nvPicPr>
        <p:blipFill>
          <a:blip r:embed="rId3"/>
          <a:srcRect/>
          <a:stretch>
            <a:fillRect/>
          </a:stretch>
        </p:blipFill>
        <p:spPr bwMode="auto">
          <a:xfrm>
            <a:off x="428625" y="357188"/>
            <a:ext cx="2286000" cy="838200"/>
          </a:xfrm>
          <a:prstGeom prst="rect">
            <a:avLst/>
          </a:prstGeom>
          <a:noFill/>
          <a:ln w="9525">
            <a:noFill/>
            <a:miter lim="800000"/>
            <a:headEnd/>
            <a:tailEnd/>
          </a:ln>
        </p:spPr>
      </p:pic>
      <p:pic>
        <p:nvPicPr>
          <p:cNvPr id="11267" name="Picture 31" descr="baslik_hakkimizda"/>
          <p:cNvPicPr>
            <a:picLocks noChangeAspect="1" noChangeArrowheads="1"/>
          </p:cNvPicPr>
          <p:nvPr/>
        </p:nvPicPr>
        <p:blipFill>
          <a:blip r:embed="rId4"/>
          <a:srcRect/>
          <a:stretch>
            <a:fillRect/>
          </a:stretch>
        </p:blipFill>
        <p:spPr bwMode="auto">
          <a:xfrm>
            <a:off x="500063" y="1428750"/>
            <a:ext cx="6667500" cy="523875"/>
          </a:xfrm>
          <a:prstGeom prst="rect">
            <a:avLst/>
          </a:prstGeom>
          <a:noFill/>
          <a:ln w="9525">
            <a:noFill/>
            <a:miter lim="800000"/>
            <a:headEnd/>
            <a:tailEnd/>
          </a:ln>
        </p:spPr>
      </p:pic>
      <p:sp>
        <p:nvSpPr>
          <p:cNvPr id="11268" name="Rectangle 32"/>
          <p:cNvSpPr>
            <a:spLocks noChangeArrowheads="1"/>
          </p:cNvSpPr>
          <p:nvPr/>
        </p:nvSpPr>
        <p:spPr bwMode="auto">
          <a:xfrm>
            <a:off x="250825" y="2143124"/>
            <a:ext cx="8497888" cy="4401205"/>
          </a:xfrm>
          <a:prstGeom prst="rect">
            <a:avLst/>
          </a:prstGeom>
          <a:noFill/>
          <a:ln w="9525">
            <a:noFill/>
            <a:miter lim="800000"/>
            <a:headEnd/>
            <a:tailEnd/>
          </a:ln>
        </p:spPr>
        <p:txBody>
          <a:bodyPr wrap="square" anchor="ctr">
            <a:spAutoFit/>
          </a:bodyPr>
          <a:lstStyle/>
          <a:p>
            <a:pPr algn="ctr"/>
            <a:r>
              <a:rPr lang="tr-TR" sz="1400" dirty="0" err="1">
                <a:latin typeface="Times New Roman" pitchFamily="18" charset="0"/>
              </a:rPr>
              <a:t>Thermo</a:t>
            </a:r>
            <a:r>
              <a:rPr lang="tr-TR" sz="1400" dirty="0">
                <a:latin typeface="Times New Roman" pitchFamily="18" charset="0"/>
              </a:rPr>
              <a:t>-</a:t>
            </a:r>
            <a:r>
              <a:rPr lang="tr-TR" sz="1400" dirty="0" err="1">
                <a:latin typeface="Times New Roman" pitchFamily="18" charset="0"/>
              </a:rPr>
              <a:t>ins</a:t>
            </a:r>
            <a:r>
              <a:rPr lang="tr-TR" sz="1400" dirty="0">
                <a:latin typeface="Times New Roman" pitchFamily="18" charset="0"/>
              </a:rPr>
              <a:t> Ekolojik Yapı Malzemeleri, 2005 yılında, inşaat ve proje alanında 25 yıllık deneyimi olan DELFİN MİMARLIK İTH. İHR. SAN VE TİC. LTD.ŞTİ çatısı altında kurulmuştur.</a:t>
            </a:r>
            <a:br>
              <a:rPr lang="tr-TR" sz="1400" dirty="0">
                <a:latin typeface="Times New Roman" pitchFamily="18" charset="0"/>
              </a:rPr>
            </a:br>
            <a:endParaRPr lang="tr-TR" sz="1400" dirty="0">
              <a:latin typeface="Times New Roman" pitchFamily="18" charset="0"/>
            </a:endParaRPr>
          </a:p>
          <a:p>
            <a:pPr algn="ctr"/>
            <a:endParaRPr lang="tr-TR" sz="1400" dirty="0">
              <a:latin typeface="Times New Roman" pitchFamily="18" charset="0"/>
            </a:endParaRPr>
          </a:p>
          <a:p>
            <a:pPr algn="ctr"/>
            <a:r>
              <a:rPr lang="tr-TR" sz="1400" dirty="0" err="1">
                <a:latin typeface="Times New Roman" pitchFamily="18" charset="0"/>
              </a:rPr>
              <a:t>Thermo</a:t>
            </a:r>
            <a:r>
              <a:rPr lang="tr-TR" sz="1400" dirty="0">
                <a:latin typeface="Times New Roman" pitchFamily="18" charset="0"/>
              </a:rPr>
              <a:t>-</a:t>
            </a:r>
            <a:r>
              <a:rPr lang="tr-TR" sz="1400" dirty="0" err="1">
                <a:latin typeface="Times New Roman" pitchFamily="18" charset="0"/>
              </a:rPr>
              <a:t>ins</a:t>
            </a:r>
            <a:r>
              <a:rPr lang="tr-TR" sz="1400" dirty="0">
                <a:latin typeface="Times New Roman" pitchFamily="18" charset="0"/>
              </a:rPr>
              <a:t> </a:t>
            </a:r>
            <a:r>
              <a:rPr lang="tr-TR" sz="1400" dirty="0" smtClean="0">
                <a:latin typeface="Times New Roman" pitchFamily="18" charset="0"/>
              </a:rPr>
              <a:t>Ekolojik Yalıtım Malzemeleri ile </a:t>
            </a:r>
            <a:r>
              <a:rPr lang="tr-TR" sz="1400" dirty="0">
                <a:latin typeface="Times New Roman" pitchFamily="18" charset="0"/>
              </a:rPr>
              <a:t>binalarınızda doğru yalıtım yaparak %40-50 enerji tasarrufu sağlamak,</a:t>
            </a:r>
          </a:p>
          <a:p>
            <a:pPr algn="ctr"/>
            <a:r>
              <a:rPr lang="tr-TR" sz="1400" dirty="0" smtClean="0">
                <a:latin typeface="Times New Roman" pitchFamily="18" charset="0"/>
              </a:rPr>
              <a:t>deprem </a:t>
            </a:r>
            <a:r>
              <a:rPr lang="tr-TR" sz="1400" dirty="0">
                <a:latin typeface="Times New Roman" pitchFamily="18" charset="0"/>
              </a:rPr>
              <a:t>riski taşıyan ülkemizde ve ülkelerde, </a:t>
            </a:r>
            <a:r>
              <a:rPr lang="tr-TR" sz="1400" dirty="0" smtClean="0">
                <a:latin typeface="Times New Roman" pitchFamily="18" charset="0"/>
              </a:rPr>
              <a:t>hafif </a:t>
            </a:r>
            <a:r>
              <a:rPr lang="tr-TR" sz="1400" dirty="0">
                <a:latin typeface="Times New Roman" pitchFamily="18" charset="0"/>
              </a:rPr>
              <a:t>sıva, hafif beton ve hafif </a:t>
            </a:r>
            <a:r>
              <a:rPr lang="tr-TR" sz="1400" dirty="0" err="1" smtClean="0">
                <a:latin typeface="Times New Roman" pitchFamily="18" charset="0"/>
              </a:rPr>
              <a:t>prekast</a:t>
            </a:r>
            <a:r>
              <a:rPr lang="tr-TR" sz="1400" dirty="0" smtClean="0">
                <a:latin typeface="Times New Roman" pitchFamily="18" charset="0"/>
              </a:rPr>
              <a:t> </a:t>
            </a:r>
            <a:r>
              <a:rPr lang="tr-TR" sz="1400" dirty="0">
                <a:latin typeface="Times New Roman" pitchFamily="18" charset="0"/>
              </a:rPr>
              <a:t>ürünleri kullanarak gereksiz yükleri ortadan </a:t>
            </a:r>
            <a:r>
              <a:rPr lang="tr-TR" sz="1400" dirty="0" smtClean="0">
                <a:latin typeface="Times New Roman" pitchFamily="18" charset="0"/>
              </a:rPr>
              <a:t>kaldırmak dolayısıyla azalan</a:t>
            </a:r>
            <a:r>
              <a:rPr lang="tr-TR" sz="1400" dirty="0">
                <a:latin typeface="Times New Roman" pitchFamily="18" charset="0"/>
              </a:rPr>
              <a:t> inşaat </a:t>
            </a:r>
            <a:r>
              <a:rPr lang="tr-TR" sz="1400" dirty="0" smtClean="0">
                <a:latin typeface="Times New Roman" pitchFamily="18" charset="0"/>
              </a:rPr>
              <a:t>maliyetleriyle ülke ekonomilerine de </a:t>
            </a:r>
            <a:r>
              <a:rPr lang="tr-TR" sz="1400" dirty="0">
                <a:latin typeface="Times New Roman" pitchFamily="18" charset="0"/>
              </a:rPr>
              <a:t>katkıda </a:t>
            </a:r>
            <a:r>
              <a:rPr lang="tr-TR" sz="1400" dirty="0" smtClean="0">
                <a:latin typeface="Times New Roman" pitchFamily="18" charset="0"/>
              </a:rPr>
              <a:t>bulunarak,</a:t>
            </a:r>
            <a:endParaRPr lang="tr-TR" sz="1400" dirty="0">
              <a:latin typeface="Times New Roman" pitchFamily="18" charset="0"/>
            </a:endParaRPr>
          </a:p>
          <a:p>
            <a:pPr algn="ctr"/>
            <a:r>
              <a:rPr lang="tr-TR" sz="1400" dirty="0" smtClean="0">
                <a:latin typeface="Times New Roman" pitchFamily="18" charset="0"/>
              </a:rPr>
              <a:t>doğaya </a:t>
            </a:r>
            <a:r>
              <a:rPr lang="tr-TR" sz="1400" dirty="0">
                <a:latin typeface="Times New Roman" pitchFamily="18" charset="0"/>
              </a:rPr>
              <a:t>çevreye zarar vermeden, gelecek nesillere yaşanabilir bir dünya bırakmak,</a:t>
            </a:r>
          </a:p>
          <a:p>
            <a:pPr algn="ctr"/>
            <a:endParaRPr lang="tr-TR" sz="1400" dirty="0">
              <a:latin typeface="Times New Roman" pitchFamily="18" charset="0"/>
            </a:endParaRPr>
          </a:p>
          <a:p>
            <a:pPr algn="ctr"/>
            <a:r>
              <a:rPr lang="tr-TR" sz="1400" dirty="0" smtClean="0">
                <a:latin typeface="Times New Roman" pitchFamily="18" charset="0"/>
              </a:rPr>
              <a:t>Amaçları </a:t>
            </a:r>
            <a:r>
              <a:rPr lang="tr-TR" sz="1400" dirty="0">
                <a:latin typeface="Times New Roman" pitchFamily="18" charset="0"/>
              </a:rPr>
              <a:t>ile yola çıkan firmamız ;</a:t>
            </a:r>
          </a:p>
          <a:p>
            <a:pPr algn="ctr"/>
            <a:endParaRPr lang="tr-TR" sz="1400" dirty="0">
              <a:latin typeface="Times New Roman" pitchFamily="18" charset="0"/>
            </a:endParaRPr>
          </a:p>
          <a:p>
            <a:r>
              <a:rPr lang="tr-TR" sz="1400" dirty="0">
                <a:latin typeface="Times New Roman" pitchFamily="18" charset="0"/>
              </a:rPr>
              <a:t>ISO </a:t>
            </a:r>
            <a:r>
              <a:rPr lang="tr-TR" sz="1400" dirty="0" smtClean="0">
                <a:latin typeface="Times New Roman" pitchFamily="18" charset="0"/>
              </a:rPr>
              <a:t>9001-2008, TS EN 998-1 / 2, CE </a:t>
            </a:r>
            <a:r>
              <a:rPr lang="tr-TR" sz="1400" dirty="0">
                <a:latin typeface="Times New Roman" pitchFamily="18" charset="0"/>
              </a:rPr>
              <a:t>kalite belgelerine sahip, yalıtım ve izolasyon sektöründe, uzman personeli ve tamamen hafif yapı malzemeleri için tasarlanmış, </a:t>
            </a:r>
            <a:r>
              <a:rPr lang="tr-TR" sz="1400" dirty="0" smtClean="0">
                <a:latin typeface="Times New Roman" pitchFamily="18" charset="0"/>
              </a:rPr>
              <a:t>torba </a:t>
            </a:r>
            <a:r>
              <a:rPr lang="tr-TR" sz="1400" dirty="0">
                <a:latin typeface="Times New Roman" pitchFamily="18" charset="0"/>
              </a:rPr>
              <a:t>bazlı </a:t>
            </a:r>
            <a:r>
              <a:rPr lang="tr-TR" sz="1400" dirty="0" err="1">
                <a:latin typeface="Times New Roman" pitchFamily="18" charset="0"/>
              </a:rPr>
              <a:t>dozajlama</a:t>
            </a:r>
            <a:r>
              <a:rPr lang="tr-TR" sz="1400" dirty="0">
                <a:latin typeface="Times New Roman" pitchFamily="18" charset="0"/>
              </a:rPr>
              <a:t> teknolojisi ile standartlara uygun seri </a:t>
            </a:r>
            <a:r>
              <a:rPr lang="tr-TR" sz="1400" dirty="0" smtClean="0">
                <a:latin typeface="Times New Roman" pitchFamily="18" charset="0"/>
              </a:rPr>
              <a:t>ve kaliteli üretim yapmaktadır.</a:t>
            </a:r>
          </a:p>
          <a:p>
            <a:pPr algn="ctr"/>
            <a:endParaRPr lang="tr-TR" sz="1400" dirty="0">
              <a:latin typeface="Times New Roman" pitchFamily="18" charset="0"/>
            </a:endParaRPr>
          </a:p>
          <a:p>
            <a:pPr algn="ctr"/>
            <a:r>
              <a:rPr lang="tr-TR" sz="1400" dirty="0">
                <a:latin typeface="Times New Roman" pitchFamily="18" charset="0"/>
              </a:rPr>
              <a:t>3000 m</a:t>
            </a:r>
            <a:r>
              <a:rPr lang="en-US" sz="1400" dirty="0">
                <a:latin typeface="Times New Roman" pitchFamily="18" charset="0"/>
                <a:cs typeface="Times New Roman" pitchFamily="18" charset="0"/>
              </a:rPr>
              <a:t>²</a:t>
            </a:r>
            <a:r>
              <a:rPr lang="tr-TR" sz="1400" dirty="0">
                <a:latin typeface="Times New Roman" pitchFamily="18" charset="0"/>
                <a:cs typeface="Times New Roman" pitchFamily="18" charset="0"/>
              </a:rPr>
              <a:t> </a:t>
            </a:r>
            <a:r>
              <a:rPr lang="tr-TR" sz="1400" dirty="0">
                <a:latin typeface="Times New Roman" pitchFamily="18" charset="0"/>
              </a:rPr>
              <a:t>kapalı alan üzerine kurulmuş tesislerinde yılda </a:t>
            </a:r>
            <a:r>
              <a:rPr lang="tr-TR" sz="1400" dirty="0" smtClean="0">
                <a:latin typeface="Times New Roman" pitchFamily="18" charset="0"/>
              </a:rPr>
              <a:t>24.000 </a:t>
            </a:r>
            <a:r>
              <a:rPr lang="tr-TR" sz="1400" dirty="0">
                <a:latin typeface="Times New Roman" pitchFamily="18" charset="0"/>
              </a:rPr>
              <a:t>ton üretim yaparak faaliyetine devam eden </a:t>
            </a:r>
            <a:r>
              <a:rPr lang="tr-TR" sz="1400" dirty="0" smtClean="0">
                <a:latin typeface="Times New Roman" pitchFamily="18" charset="0"/>
              </a:rPr>
              <a:t>   </a:t>
            </a:r>
            <a:r>
              <a:rPr lang="tr-TR" sz="1400" dirty="0" err="1" smtClean="0">
                <a:latin typeface="Times New Roman" pitchFamily="18" charset="0"/>
              </a:rPr>
              <a:t>Thermo</a:t>
            </a:r>
            <a:r>
              <a:rPr lang="tr-TR" sz="1400" dirty="0" smtClean="0">
                <a:latin typeface="Times New Roman" pitchFamily="18" charset="0"/>
              </a:rPr>
              <a:t>-</a:t>
            </a:r>
            <a:r>
              <a:rPr lang="tr-TR" sz="1400" dirty="0" err="1" smtClean="0">
                <a:latin typeface="Times New Roman" pitchFamily="18" charset="0"/>
              </a:rPr>
              <a:t>ins</a:t>
            </a:r>
            <a:r>
              <a:rPr lang="tr-TR" sz="1400" dirty="0">
                <a:latin typeface="Times New Roman" pitchFamily="18" charset="0"/>
              </a:rPr>
              <a:t>, </a:t>
            </a:r>
            <a:r>
              <a:rPr lang="tr-TR" sz="1400" dirty="0" smtClean="0">
                <a:latin typeface="Times New Roman" pitchFamily="18" charset="0"/>
              </a:rPr>
              <a:t>önümüzdeki yıl 48.000 ton  üretim kapasitesi ile yola devam etmeyi hedeflemektedir.</a:t>
            </a:r>
          </a:p>
          <a:p>
            <a:pPr algn="ctr"/>
            <a:endParaRPr lang="tr-TR" sz="1400" dirty="0" smtClean="0">
              <a:latin typeface="Times New Roman" pitchFamily="18" charset="0"/>
            </a:endParaRPr>
          </a:p>
          <a:p>
            <a:pPr algn="ctr"/>
            <a:endParaRPr lang="tr-TR" sz="1400" dirty="0" smtClean="0">
              <a:latin typeface="Times New Roman" pitchFamily="18" charset="0"/>
            </a:endParaRPr>
          </a:p>
          <a:p>
            <a:pPr algn="ctr"/>
            <a:endParaRPr lang="tr-TR" sz="1400" dirty="0">
              <a:latin typeface="Times New Roman" pitchFamily="18"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tr-TR" smtClean="0"/>
          </a:p>
        </p:txBody>
      </p:sp>
      <p:sp>
        <p:nvSpPr>
          <p:cNvPr id="19459" name="Rectangle 3"/>
          <p:cNvSpPr>
            <a:spLocks noGrp="1" noChangeArrowheads="1"/>
          </p:cNvSpPr>
          <p:nvPr>
            <p:ph type="body" idx="1"/>
          </p:nvPr>
        </p:nvSpPr>
        <p:spPr/>
        <p:txBody>
          <a:bodyPr/>
          <a:lstStyle/>
          <a:p>
            <a:pPr eaLnBrk="1" hangingPunct="1"/>
            <a:endParaRPr lang="tr-TR" smtClean="0"/>
          </a:p>
        </p:txBody>
      </p:sp>
      <p:pic>
        <p:nvPicPr>
          <p:cNvPr id="19460" name="Picture 4"/>
          <p:cNvPicPr>
            <a:picLocks noChangeAspect="1" noChangeArrowheads="1"/>
          </p:cNvPicPr>
          <p:nvPr/>
        </p:nvPicPr>
        <p:blipFill>
          <a:blip r:embed="rId2"/>
          <a:srcRect/>
          <a:stretch>
            <a:fillRect/>
          </a:stretch>
        </p:blipFill>
        <p:spPr bwMode="auto">
          <a:xfrm>
            <a:off x="0" y="-242888"/>
            <a:ext cx="9144000" cy="7100888"/>
          </a:xfrm>
          <a:prstGeom prst="rect">
            <a:avLst/>
          </a:prstGeom>
          <a:noFill/>
          <a:ln w="9525">
            <a:noFill/>
            <a:miter lim="800000"/>
            <a:headEnd/>
            <a:tailEnd/>
          </a:ln>
        </p:spPr>
      </p:pic>
      <p:pic>
        <p:nvPicPr>
          <p:cNvPr id="19461" name="Picture 3" descr="thermoins"/>
          <p:cNvPicPr>
            <a:picLocks noChangeAspect="1" noChangeArrowheads="1"/>
          </p:cNvPicPr>
          <p:nvPr/>
        </p:nvPicPr>
        <p:blipFill>
          <a:blip r:embed="rId3"/>
          <a:srcRect/>
          <a:stretch>
            <a:fillRect/>
          </a:stretch>
        </p:blipFill>
        <p:spPr bwMode="auto">
          <a:xfrm>
            <a:off x="357188" y="357188"/>
            <a:ext cx="2286000"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tr-TR" smtClean="0"/>
          </a:p>
        </p:txBody>
      </p:sp>
      <p:sp>
        <p:nvSpPr>
          <p:cNvPr id="21507" name="Rectangle 3"/>
          <p:cNvSpPr>
            <a:spLocks noGrp="1" noChangeArrowheads="1"/>
          </p:cNvSpPr>
          <p:nvPr>
            <p:ph type="body" idx="1"/>
          </p:nvPr>
        </p:nvSpPr>
        <p:spPr/>
        <p:txBody>
          <a:bodyPr/>
          <a:lstStyle/>
          <a:p>
            <a:pPr eaLnBrk="1" hangingPunct="1"/>
            <a:endParaRPr lang="tr-TR" smtClean="0"/>
          </a:p>
        </p:txBody>
      </p:sp>
      <p:pic>
        <p:nvPicPr>
          <p:cNvPr id="21508"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21509" name="Picture 3" descr="thermoins"/>
          <p:cNvPicPr>
            <a:picLocks noChangeAspect="1" noChangeArrowheads="1"/>
          </p:cNvPicPr>
          <p:nvPr/>
        </p:nvPicPr>
        <p:blipFill>
          <a:blip r:embed="rId3"/>
          <a:srcRect/>
          <a:stretch>
            <a:fillRect/>
          </a:stretch>
        </p:blipFill>
        <p:spPr bwMode="auto">
          <a:xfrm>
            <a:off x="323850" y="404813"/>
            <a:ext cx="2286000"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tr-TR" smtClean="0"/>
          </a:p>
        </p:txBody>
      </p:sp>
      <p:sp>
        <p:nvSpPr>
          <p:cNvPr id="24579" name="Rectangle 3"/>
          <p:cNvSpPr>
            <a:spLocks noGrp="1" noChangeArrowheads="1"/>
          </p:cNvSpPr>
          <p:nvPr>
            <p:ph type="body" idx="1"/>
          </p:nvPr>
        </p:nvSpPr>
        <p:spPr/>
        <p:txBody>
          <a:bodyPr/>
          <a:lstStyle/>
          <a:p>
            <a:pPr eaLnBrk="1" hangingPunct="1"/>
            <a:endParaRPr lang="tr-TR" smtClean="0"/>
          </a:p>
        </p:txBody>
      </p:sp>
      <p:pic>
        <p:nvPicPr>
          <p:cNvPr id="24580"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24581" name="Picture 3" descr="thermoins"/>
          <p:cNvPicPr>
            <a:picLocks noChangeAspect="1" noChangeArrowheads="1"/>
          </p:cNvPicPr>
          <p:nvPr/>
        </p:nvPicPr>
        <p:blipFill>
          <a:blip r:embed="rId3"/>
          <a:srcRect/>
          <a:stretch>
            <a:fillRect/>
          </a:stretch>
        </p:blipFill>
        <p:spPr bwMode="auto">
          <a:xfrm>
            <a:off x="323850" y="404813"/>
            <a:ext cx="2286000"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endParaRPr lang="tr-TR" smtClean="0"/>
          </a:p>
        </p:txBody>
      </p:sp>
      <p:sp>
        <p:nvSpPr>
          <p:cNvPr id="25603" name="Rectangle 3"/>
          <p:cNvSpPr>
            <a:spLocks noGrp="1" noChangeArrowheads="1"/>
          </p:cNvSpPr>
          <p:nvPr>
            <p:ph type="body" idx="1"/>
          </p:nvPr>
        </p:nvSpPr>
        <p:spPr/>
        <p:txBody>
          <a:bodyPr/>
          <a:lstStyle/>
          <a:p>
            <a:pPr eaLnBrk="1" hangingPunct="1"/>
            <a:endParaRPr lang="tr-TR" smtClean="0"/>
          </a:p>
        </p:txBody>
      </p:sp>
      <p:pic>
        <p:nvPicPr>
          <p:cNvPr id="25604" name="Picture 4"/>
          <p:cNvPicPr>
            <a:picLocks noChangeAspect="1" noChangeArrowheads="1"/>
          </p:cNvPicPr>
          <p:nvPr/>
        </p:nvPicPr>
        <p:blipFill>
          <a:blip r:embed="rId2"/>
          <a:srcRect/>
          <a:stretch>
            <a:fillRect/>
          </a:stretch>
        </p:blipFill>
        <p:spPr bwMode="auto">
          <a:xfrm>
            <a:off x="0" y="-85725"/>
            <a:ext cx="9144000" cy="7029450"/>
          </a:xfrm>
          <a:prstGeom prst="rect">
            <a:avLst/>
          </a:prstGeom>
          <a:noFill/>
          <a:ln w="9525">
            <a:noFill/>
            <a:miter lim="800000"/>
            <a:headEnd/>
            <a:tailEnd/>
          </a:ln>
        </p:spPr>
      </p:pic>
      <p:pic>
        <p:nvPicPr>
          <p:cNvPr id="25605" name="Picture 3" descr="thermoins"/>
          <p:cNvPicPr>
            <a:picLocks noChangeAspect="1" noChangeArrowheads="1"/>
          </p:cNvPicPr>
          <p:nvPr/>
        </p:nvPicPr>
        <p:blipFill>
          <a:blip r:embed="rId3"/>
          <a:srcRect/>
          <a:stretch>
            <a:fillRect/>
          </a:stretch>
        </p:blipFill>
        <p:spPr bwMode="auto">
          <a:xfrm>
            <a:off x="323850" y="404813"/>
            <a:ext cx="2286000"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endParaRPr lang="tr-TR" smtClean="0"/>
          </a:p>
        </p:txBody>
      </p:sp>
      <p:sp>
        <p:nvSpPr>
          <p:cNvPr id="27651" name="Rectangle 3"/>
          <p:cNvSpPr>
            <a:spLocks noGrp="1" noChangeArrowheads="1"/>
          </p:cNvSpPr>
          <p:nvPr>
            <p:ph type="body" idx="1"/>
          </p:nvPr>
        </p:nvSpPr>
        <p:spPr/>
        <p:txBody>
          <a:bodyPr/>
          <a:lstStyle/>
          <a:p>
            <a:pPr eaLnBrk="1" hangingPunct="1"/>
            <a:endParaRPr lang="tr-TR" smtClean="0"/>
          </a:p>
        </p:txBody>
      </p:sp>
      <p:pic>
        <p:nvPicPr>
          <p:cNvPr id="27652" name="Picture 5"/>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27653" name="Picture 3" descr="thermoins"/>
          <p:cNvPicPr>
            <a:picLocks noChangeAspect="1" noChangeArrowheads="1"/>
          </p:cNvPicPr>
          <p:nvPr/>
        </p:nvPicPr>
        <p:blipFill>
          <a:blip r:embed="rId3"/>
          <a:srcRect/>
          <a:stretch>
            <a:fillRect/>
          </a:stretch>
        </p:blipFill>
        <p:spPr bwMode="auto">
          <a:xfrm>
            <a:off x="323850" y="404813"/>
            <a:ext cx="2286000"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endParaRPr lang="tr-TR" smtClean="0"/>
          </a:p>
        </p:txBody>
      </p:sp>
      <p:sp>
        <p:nvSpPr>
          <p:cNvPr id="28675" name="Rectangle 3"/>
          <p:cNvSpPr>
            <a:spLocks noGrp="1" noChangeArrowheads="1"/>
          </p:cNvSpPr>
          <p:nvPr>
            <p:ph type="body" idx="1"/>
          </p:nvPr>
        </p:nvSpPr>
        <p:spPr/>
        <p:txBody>
          <a:bodyPr/>
          <a:lstStyle/>
          <a:p>
            <a:pPr eaLnBrk="1" hangingPunct="1"/>
            <a:endParaRPr lang="tr-TR" smtClean="0"/>
          </a:p>
        </p:txBody>
      </p:sp>
      <p:pic>
        <p:nvPicPr>
          <p:cNvPr id="28676"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28677" name="Picture 3" descr="thermoins"/>
          <p:cNvPicPr>
            <a:picLocks noChangeAspect="1" noChangeArrowheads="1"/>
          </p:cNvPicPr>
          <p:nvPr/>
        </p:nvPicPr>
        <p:blipFill>
          <a:blip r:embed="rId3"/>
          <a:srcRect/>
          <a:stretch>
            <a:fillRect/>
          </a:stretch>
        </p:blipFill>
        <p:spPr bwMode="auto">
          <a:xfrm>
            <a:off x="285750" y="285750"/>
            <a:ext cx="2286000"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p:txBody>
          <a:bodyPr/>
          <a:lstStyle/>
          <a:p>
            <a:pPr eaLnBrk="1" hangingPunct="1">
              <a:buFontTx/>
              <a:buNone/>
            </a:pPr>
            <a:r>
              <a:rPr lang="tr-TR" smtClean="0"/>
              <a:t> </a:t>
            </a:r>
          </a:p>
        </p:txBody>
      </p:sp>
      <p:pic>
        <p:nvPicPr>
          <p:cNvPr id="29699" name="Picture 4" descr="thermoins"/>
          <p:cNvPicPr>
            <a:picLocks noGrp="1" noChangeAspect="1" noChangeArrowheads="1"/>
          </p:cNvPicPr>
          <p:nvPr>
            <p:ph type="title"/>
          </p:nvPr>
        </p:nvPicPr>
        <p:blipFill>
          <a:blip r:embed="rId2"/>
          <a:srcRect/>
          <a:stretch>
            <a:fillRect/>
          </a:stretch>
        </p:blipFill>
        <p:spPr>
          <a:xfrm>
            <a:off x="395288" y="404813"/>
            <a:ext cx="2286000" cy="838200"/>
          </a:xfrm>
          <a:noFill/>
        </p:spPr>
      </p:pic>
      <p:pic>
        <p:nvPicPr>
          <p:cNvPr id="29700" name="Picture 5"/>
          <p:cNvPicPr>
            <a:picLocks noChangeAspect="1" noChangeArrowheads="1"/>
          </p:cNvPicPr>
          <p:nvPr/>
        </p:nvPicPr>
        <p:blipFill>
          <a:blip r:embed="rId3"/>
          <a:srcRect/>
          <a:stretch>
            <a:fillRect/>
          </a:stretch>
        </p:blipFill>
        <p:spPr bwMode="auto">
          <a:xfrm>
            <a:off x="2771775" y="1773238"/>
            <a:ext cx="1655763" cy="1511300"/>
          </a:xfrm>
          <a:prstGeom prst="rect">
            <a:avLst/>
          </a:prstGeom>
          <a:noFill/>
          <a:ln w="9525">
            <a:noFill/>
            <a:miter lim="800000"/>
            <a:headEnd/>
            <a:tailEnd/>
          </a:ln>
        </p:spPr>
      </p:pic>
      <p:pic>
        <p:nvPicPr>
          <p:cNvPr id="29701" name="Picture 6"/>
          <p:cNvPicPr>
            <a:picLocks noChangeAspect="1" noChangeArrowheads="1"/>
          </p:cNvPicPr>
          <p:nvPr/>
        </p:nvPicPr>
        <p:blipFill>
          <a:blip r:embed="rId4"/>
          <a:srcRect/>
          <a:stretch>
            <a:fillRect/>
          </a:stretch>
        </p:blipFill>
        <p:spPr bwMode="auto">
          <a:xfrm>
            <a:off x="4643438" y="1557338"/>
            <a:ext cx="2089150" cy="2809875"/>
          </a:xfrm>
          <a:prstGeom prst="rect">
            <a:avLst/>
          </a:prstGeom>
          <a:noFill/>
          <a:ln w="9525">
            <a:noFill/>
            <a:miter lim="800000"/>
            <a:headEnd/>
            <a:tailEnd/>
          </a:ln>
        </p:spPr>
      </p:pic>
      <p:sp>
        <p:nvSpPr>
          <p:cNvPr id="29702" name="AutoShape 8" descr="DSCN0046 (1).JPG"/>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tr-TR"/>
          </a:p>
        </p:txBody>
      </p:sp>
      <p:pic>
        <p:nvPicPr>
          <p:cNvPr id="29703" name="Picture 9"/>
          <p:cNvPicPr>
            <a:picLocks noChangeAspect="1" noChangeArrowheads="1"/>
          </p:cNvPicPr>
          <p:nvPr/>
        </p:nvPicPr>
        <p:blipFill>
          <a:blip r:embed="rId5"/>
          <a:srcRect/>
          <a:stretch>
            <a:fillRect/>
          </a:stretch>
        </p:blipFill>
        <p:spPr bwMode="auto">
          <a:xfrm>
            <a:off x="6804025" y="4652963"/>
            <a:ext cx="2160588" cy="1871662"/>
          </a:xfrm>
          <a:prstGeom prst="rect">
            <a:avLst/>
          </a:prstGeom>
          <a:noFill/>
          <a:ln w="9525">
            <a:noFill/>
            <a:miter lim="800000"/>
            <a:headEnd/>
            <a:tailEnd/>
          </a:ln>
        </p:spPr>
      </p:pic>
      <p:pic>
        <p:nvPicPr>
          <p:cNvPr id="29704" name="Picture 10"/>
          <p:cNvPicPr>
            <a:picLocks noChangeAspect="1" noChangeArrowheads="1"/>
          </p:cNvPicPr>
          <p:nvPr/>
        </p:nvPicPr>
        <p:blipFill>
          <a:blip r:embed="rId6"/>
          <a:srcRect/>
          <a:stretch>
            <a:fillRect/>
          </a:stretch>
        </p:blipFill>
        <p:spPr bwMode="auto">
          <a:xfrm>
            <a:off x="6877050" y="476250"/>
            <a:ext cx="2027238" cy="2033588"/>
          </a:xfrm>
          <a:prstGeom prst="rect">
            <a:avLst/>
          </a:prstGeom>
          <a:noFill/>
          <a:ln w="9525">
            <a:noFill/>
            <a:miter lim="800000"/>
            <a:headEnd/>
            <a:tailEnd/>
          </a:ln>
        </p:spPr>
      </p:pic>
      <p:pic>
        <p:nvPicPr>
          <p:cNvPr id="29705" name="Picture 11"/>
          <p:cNvPicPr>
            <a:picLocks noChangeAspect="1" noChangeArrowheads="1"/>
          </p:cNvPicPr>
          <p:nvPr/>
        </p:nvPicPr>
        <p:blipFill>
          <a:blip r:embed="rId7"/>
          <a:srcRect/>
          <a:stretch>
            <a:fillRect/>
          </a:stretch>
        </p:blipFill>
        <p:spPr bwMode="auto">
          <a:xfrm>
            <a:off x="6877050" y="2852738"/>
            <a:ext cx="2016125" cy="1524000"/>
          </a:xfrm>
          <a:prstGeom prst="rect">
            <a:avLst/>
          </a:prstGeom>
          <a:noFill/>
          <a:ln w="9525">
            <a:noFill/>
            <a:miter lim="800000"/>
            <a:headEnd/>
            <a:tailEnd/>
          </a:ln>
        </p:spPr>
      </p:pic>
      <p:pic>
        <p:nvPicPr>
          <p:cNvPr id="29706" name="Picture 12"/>
          <p:cNvPicPr>
            <a:picLocks noChangeAspect="1" noChangeArrowheads="1"/>
          </p:cNvPicPr>
          <p:nvPr/>
        </p:nvPicPr>
        <p:blipFill>
          <a:blip r:embed="rId8"/>
          <a:srcRect/>
          <a:stretch>
            <a:fillRect/>
          </a:stretch>
        </p:blipFill>
        <p:spPr bwMode="auto">
          <a:xfrm>
            <a:off x="323850" y="4149725"/>
            <a:ext cx="1524000" cy="2033588"/>
          </a:xfrm>
          <a:prstGeom prst="rect">
            <a:avLst/>
          </a:prstGeom>
          <a:noFill/>
          <a:ln w="9525">
            <a:noFill/>
            <a:miter lim="800000"/>
            <a:headEnd/>
            <a:tailEnd/>
          </a:ln>
        </p:spPr>
      </p:pic>
      <p:pic>
        <p:nvPicPr>
          <p:cNvPr id="29707" name="Picture 13"/>
          <p:cNvPicPr>
            <a:picLocks noChangeAspect="1" noChangeArrowheads="1"/>
          </p:cNvPicPr>
          <p:nvPr/>
        </p:nvPicPr>
        <p:blipFill>
          <a:blip r:embed="rId9"/>
          <a:srcRect/>
          <a:stretch>
            <a:fillRect/>
          </a:stretch>
        </p:blipFill>
        <p:spPr bwMode="auto">
          <a:xfrm>
            <a:off x="179388" y="1557338"/>
            <a:ext cx="2089150" cy="2033587"/>
          </a:xfrm>
          <a:prstGeom prst="rect">
            <a:avLst/>
          </a:prstGeom>
          <a:noFill/>
          <a:ln w="9525">
            <a:noFill/>
            <a:miter lim="800000"/>
            <a:headEnd/>
            <a:tailEnd/>
          </a:ln>
        </p:spPr>
      </p:pic>
      <p:pic>
        <p:nvPicPr>
          <p:cNvPr id="29708" name="Picture 14"/>
          <p:cNvPicPr>
            <a:picLocks noChangeAspect="1" noChangeArrowheads="1"/>
          </p:cNvPicPr>
          <p:nvPr/>
        </p:nvPicPr>
        <p:blipFill>
          <a:blip r:embed="rId10"/>
          <a:srcRect/>
          <a:stretch>
            <a:fillRect/>
          </a:stretch>
        </p:blipFill>
        <p:spPr bwMode="auto">
          <a:xfrm>
            <a:off x="2339975" y="4005263"/>
            <a:ext cx="1871663" cy="2565400"/>
          </a:xfrm>
          <a:prstGeom prst="rect">
            <a:avLst/>
          </a:prstGeom>
          <a:noFill/>
          <a:ln w="9525">
            <a:noFill/>
            <a:miter lim="800000"/>
            <a:headEnd/>
            <a:tailEnd/>
          </a:ln>
        </p:spPr>
      </p:pic>
      <p:pic>
        <p:nvPicPr>
          <p:cNvPr id="29709" name="Picture 15"/>
          <p:cNvPicPr>
            <a:picLocks noChangeAspect="1" noChangeArrowheads="1"/>
          </p:cNvPicPr>
          <p:nvPr/>
        </p:nvPicPr>
        <p:blipFill>
          <a:blip r:embed="rId11"/>
          <a:srcRect/>
          <a:stretch>
            <a:fillRect/>
          </a:stretch>
        </p:blipFill>
        <p:spPr bwMode="auto">
          <a:xfrm>
            <a:off x="4500563" y="4581525"/>
            <a:ext cx="2159000" cy="2014538"/>
          </a:xfrm>
          <a:prstGeom prst="rect">
            <a:avLst/>
          </a:prstGeom>
          <a:noFill/>
          <a:ln w="9525">
            <a:noFill/>
            <a:miter lim="800000"/>
            <a:headEnd/>
            <a:tailEnd/>
          </a:ln>
        </p:spPr>
      </p:pic>
      <p:sp>
        <p:nvSpPr>
          <p:cNvPr id="29710" name="Text Box 16"/>
          <p:cNvSpPr txBox="1">
            <a:spLocks noChangeArrowheads="1"/>
          </p:cNvSpPr>
          <p:nvPr/>
        </p:nvSpPr>
        <p:spPr bwMode="auto">
          <a:xfrm>
            <a:off x="2771775" y="639763"/>
            <a:ext cx="4021138" cy="381000"/>
          </a:xfrm>
          <a:prstGeom prst="rect">
            <a:avLst/>
          </a:prstGeom>
          <a:noFill/>
          <a:ln w="9525">
            <a:noFill/>
            <a:miter lim="800000"/>
            <a:headEnd/>
            <a:tailEnd/>
          </a:ln>
        </p:spPr>
        <p:txBody>
          <a:bodyPr>
            <a:spAutoFit/>
          </a:bodyPr>
          <a:lstStyle/>
          <a:p>
            <a:r>
              <a:rPr lang="tr-TR" sz="1900" b="1">
                <a:solidFill>
                  <a:srgbClr val="009900"/>
                </a:solidFill>
              </a:rPr>
              <a:t>Thermoins Yapıştırcı Performans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p:txBody>
          <a:bodyPr/>
          <a:lstStyle/>
          <a:p>
            <a:pPr eaLnBrk="1" hangingPunct="1">
              <a:buFontTx/>
              <a:buNone/>
            </a:pPr>
            <a:r>
              <a:rPr lang="tr-TR" smtClean="0"/>
              <a:t> </a:t>
            </a:r>
          </a:p>
        </p:txBody>
      </p:sp>
      <p:pic>
        <p:nvPicPr>
          <p:cNvPr id="30723" name="Picture 3" descr="thermoins"/>
          <p:cNvPicPr>
            <a:picLocks noGrp="1" noChangeAspect="1" noChangeArrowheads="1"/>
          </p:cNvPicPr>
          <p:nvPr>
            <p:ph type="title"/>
          </p:nvPr>
        </p:nvPicPr>
        <p:blipFill>
          <a:blip r:embed="rId2"/>
          <a:srcRect/>
          <a:stretch>
            <a:fillRect/>
          </a:stretch>
        </p:blipFill>
        <p:spPr>
          <a:xfrm>
            <a:off x="395288" y="404813"/>
            <a:ext cx="2286000" cy="838200"/>
          </a:xfrm>
          <a:noFill/>
        </p:spPr>
      </p:pic>
      <p:sp>
        <p:nvSpPr>
          <p:cNvPr id="30724" name="AutoShape 6" descr="DSCN0046 (1).JPG"/>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tr-TR"/>
          </a:p>
        </p:txBody>
      </p:sp>
      <p:sp>
        <p:nvSpPr>
          <p:cNvPr id="30725" name="Text Box 14"/>
          <p:cNvSpPr txBox="1">
            <a:spLocks noChangeArrowheads="1"/>
          </p:cNvSpPr>
          <p:nvPr/>
        </p:nvSpPr>
        <p:spPr bwMode="auto">
          <a:xfrm>
            <a:off x="2987675" y="549275"/>
            <a:ext cx="5905500" cy="457200"/>
          </a:xfrm>
          <a:prstGeom prst="rect">
            <a:avLst/>
          </a:prstGeom>
          <a:noFill/>
          <a:ln w="9525">
            <a:noFill/>
            <a:miter lim="800000"/>
            <a:headEnd/>
            <a:tailEnd/>
          </a:ln>
        </p:spPr>
        <p:txBody>
          <a:bodyPr>
            <a:spAutoFit/>
          </a:bodyPr>
          <a:lstStyle/>
          <a:p>
            <a:pPr algn="r"/>
            <a:r>
              <a:rPr lang="tr-TR" sz="2400" b="1">
                <a:solidFill>
                  <a:srgbClr val="009900"/>
                </a:solidFill>
              </a:rPr>
              <a:t>Thermoins Prekast</a:t>
            </a:r>
          </a:p>
        </p:txBody>
      </p:sp>
      <p:pic>
        <p:nvPicPr>
          <p:cNvPr id="30726" name="Picture 16" descr="niles1"/>
          <p:cNvPicPr>
            <a:picLocks noChangeAspect="1" noChangeArrowheads="1"/>
          </p:cNvPicPr>
          <p:nvPr/>
        </p:nvPicPr>
        <p:blipFill>
          <a:blip r:embed="rId3"/>
          <a:srcRect/>
          <a:stretch>
            <a:fillRect/>
          </a:stretch>
        </p:blipFill>
        <p:spPr bwMode="auto">
          <a:xfrm>
            <a:off x="571500" y="1916113"/>
            <a:ext cx="2487613" cy="3673475"/>
          </a:xfrm>
          <a:prstGeom prst="rect">
            <a:avLst/>
          </a:prstGeom>
          <a:noFill/>
          <a:ln w="9525">
            <a:noFill/>
            <a:miter lim="800000"/>
            <a:headEnd/>
            <a:tailEnd/>
          </a:ln>
        </p:spPr>
      </p:pic>
      <p:pic>
        <p:nvPicPr>
          <p:cNvPr id="30727" name="Picture 18" descr="niles2"/>
          <p:cNvPicPr>
            <a:picLocks noChangeAspect="1" noChangeArrowheads="1"/>
          </p:cNvPicPr>
          <p:nvPr/>
        </p:nvPicPr>
        <p:blipFill>
          <a:blip r:embed="rId4"/>
          <a:srcRect/>
          <a:stretch>
            <a:fillRect/>
          </a:stretch>
        </p:blipFill>
        <p:spPr bwMode="auto">
          <a:xfrm>
            <a:off x="3714750" y="1928813"/>
            <a:ext cx="2357438" cy="3643312"/>
          </a:xfrm>
          <a:prstGeom prst="rect">
            <a:avLst/>
          </a:prstGeom>
          <a:noFill/>
          <a:ln w="9525">
            <a:noFill/>
            <a:miter lim="800000"/>
            <a:headEnd/>
            <a:tailEnd/>
          </a:ln>
        </p:spPr>
      </p:pic>
      <p:pic>
        <p:nvPicPr>
          <p:cNvPr id="30728" name="Picture 20" descr="niles3"/>
          <p:cNvPicPr>
            <a:picLocks noChangeAspect="1" noChangeArrowheads="1"/>
          </p:cNvPicPr>
          <p:nvPr/>
        </p:nvPicPr>
        <p:blipFill>
          <a:blip r:embed="rId5"/>
          <a:srcRect/>
          <a:stretch>
            <a:fillRect/>
          </a:stretch>
        </p:blipFill>
        <p:spPr bwMode="auto">
          <a:xfrm>
            <a:off x="6500813" y="1928813"/>
            <a:ext cx="2085975" cy="357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Grp="1" noChangeAspect="1" noChangeArrowheads="1"/>
          </p:cNvPicPr>
          <p:nvPr>
            <p:ph type="body" idx="1"/>
          </p:nvPr>
        </p:nvPicPr>
        <p:blipFill>
          <a:blip r:embed="rId2"/>
          <a:srcRect/>
          <a:stretch>
            <a:fillRect/>
          </a:stretch>
        </p:blipFill>
        <p:spPr>
          <a:xfrm>
            <a:off x="1042988" y="1700213"/>
            <a:ext cx="7129462" cy="4824412"/>
          </a:xfrm>
          <a:noFill/>
        </p:spPr>
      </p:pic>
      <p:pic>
        <p:nvPicPr>
          <p:cNvPr id="31747" name="Picture 5" descr="thermoins"/>
          <p:cNvPicPr>
            <a:picLocks noGrp="1" noChangeAspect="1" noChangeArrowheads="1"/>
          </p:cNvPicPr>
          <p:nvPr>
            <p:ph type="title"/>
          </p:nvPr>
        </p:nvPicPr>
        <p:blipFill>
          <a:blip r:embed="rId3"/>
          <a:srcRect/>
          <a:stretch>
            <a:fillRect/>
          </a:stretch>
        </p:blipFill>
        <p:spPr>
          <a:xfrm>
            <a:off x="395288" y="476250"/>
            <a:ext cx="2286000" cy="838200"/>
          </a:xfrm>
          <a:noFill/>
        </p:spPr>
      </p:pic>
      <p:sp>
        <p:nvSpPr>
          <p:cNvPr id="31748" name="Text Box 7"/>
          <p:cNvSpPr txBox="1">
            <a:spLocks noChangeArrowheads="1"/>
          </p:cNvSpPr>
          <p:nvPr/>
        </p:nvSpPr>
        <p:spPr bwMode="auto">
          <a:xfrm>
            <a:off x="4551363" y="568325"/>
            <a:ext cx="4413250" cy="457200"/>
          </a:xfrm>
          <a:prstGeom prst="rect">
            <a:avLst/>
          </a:prstGeom>
          <a:noFill/>
          <a:ln w="9525">
            <a:noFill/>
            <a:miter lim="800000"/>
            <a:headEnd/>
            <a:tailEnd/>
          </a:ln>
        </p:spPr>
        <p:txBody>
          <a:bodyPr>
            <a:spAutoFit/>
          </a:bodyPr>
          <a:lstStyle/>
          <a:p>
            <a:pPr algn="r"/>
            <a:r>
              <a:rPr lang="tr-TR" sz="2400" b="1">
                <a:solidFill>
                  <a:srgbClr val="009900"/>
                </a:solidFill>
              </a:rPr>
              <a:t>Thermoins Prekast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Grp="1" noChangeAspect="1" noChangeArrowheads="1"/>
          </p:cNvPicPr>
          <p:nvPr>
            <p:ph type="body" idx="1"/>
          </p:nvPr>
        </p:nvPicPr>
        <p:blipFill>
          <a:blip r:embed="rId2"/>
          <a:srcRect/>
          <a:stretch>
            <a:fillRect/>
          </a:stretch>
        </p:blipFill>
        <p:spPr>
          <a:xfrm>
            <a:off x="684213" y="2060575"/>
            <a:ext cx="3600450" cy="3970338"/>
          </a:xfrm>
          <a:noFill/>
        </p:spPr>
      </p:pic>
      <p:pic>
        <p:nvPicPr>
          <p:cNvPr id="32771" name="Picture 5" descr="thermoins"/>
          <p:cNvPicPr>
            <a:picLocks noGrp="1" noChangeAspect="1" noChangeArrowheads="1"/>
          </p:cNvPicPr>
          <p:nvPr>
            <p:ph type="title"/>
          </p:nvPr>
        </p:nvPicPr>
        <p:blipFill>
          <a:blip r:embed="rId3"/>
          <a:srcRect/>
          <a:stretch>
            <a:fillRect/>
          </a:stretch>
        </p:blipFill>
        <p:spPr>
          <a:xfrm>
            <a:off x="323850" y="476250"/>
            <a:ext cx="2286000" cy="838200"/>
          </a:xfrm>
          <a:noFill/>
        </p:spPr>
      </p:pic>
      <p:pic>
        <p:nvPicPr>
          <p:cNvPr id="32772" name="Picture 6"/>
          <p:cNvPicPr>
            <a:picLocks noChangeAspect="1" noChangeArrowheads="1"/>
          </p:cNvPicPr>
          <p:nvPr/>
        </p:nvPicPr>
        <p:blipFill>
          <a:blip r:embed="rId4"/>
          <a:srcRect/>
          <a:stretch>
            <a:fillRect/>
          </a:stretch>
        </p:blipFill>
        <p:spPr bwMode="auto">
          <a:xfrm>
            <a:off x="5003800" y="1773238"/>
            <a:ext cx="3549650" cy="4448175"/>
          </a:xfrm>
          <a:prstGeom prst="rect">
            <a:avLst/>
          </a:prstGeom>
          <a:noFill/>
          <a:ln w="9525">
            <a:noFill/>
            <a:miter lim="800000"/>
            <a:headEnd/>
            <a:tailEnd/>
          </a:ln>
        </p:spPr>
      </p:pic>
      <p:sp>
        <p:nvSpPr>
          <p:cNvPr id="32773" name="Text Box 7"/>
          <p:cNvSpPr txBox="1">
            <a:spLocks noChangeArrowheads="1"/>
          </p:cNvSpPr>
          <p:nvPr/>
        </p:nvSpPr>
        <p:spPr bwMode="auto">
          <a:xfrm>
            <a:off x="3759200" y="712788"/>
            <a:ext cx="5060950" cy="457200"/>
          </a:xfrm>
          <a:prstGeom prst="rect">
            <a:avLst/>
          </a:prstGeom>
          <a:noFill/>
          <a:ln w="9525">
            <a:noFill/>
            <a:miter lim="800000"/>
            <a:headEnd/>
            <a:tailEnd/>
          </a:ln>
        </p:spPr>
        <p:txBody>
          <a:bodyPr>
            <a:spAutoFit/>
          </a:bodyPr>
          <a:lstStyle/>
          <a:p>
            <a:pPr algn="r"/>
            <a:r>
              <a:rPr lang="tr-TR" sz="2400" b="1">
                <a:solidFill>
                  <a:srgbClr val="009900"/>
                </a:solidFill>
              </a:rPr>
              <a:t>Thermoins Prekast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57200" y="2133600"/>
            <a:ext cx="8229600" cy="3992563"/>
          </a:xfrm>
        </p:spPr>
        <p:txBody>
          <a:bodyPr/>
          <a:lstStyle/>
          <a:p>
            <a:pPr eaLnBrk="1" hangingPunct="1">
              <a:lnSpc>
                <a:spcPct val="80000"/>
              </a:lnSpc>
              <a:buClr>
                <a:srgbClr val="009900"/>
              </a:buClr>
            </a:pPr>
            <a:r>
              <a:rPr lang="tr-TR" sz="1300" dirty="0" smtClean="0">
                <a:latin typeface="Times New Roman" pitchFamily="18" charset="0"/>
              </a:rPr>
              <a:t>Bu ürün % 99 inorganik malzemeler ve birbiriyle uyumlu bileşenlerle </a:t>
            </a:r>
            <a:r>
              <a:rPr lang="tr-TR" sz="1300" dirty="0" err="1" smtClean="0">
                <a:latin typeface="Times New Roman" pitchFamily="18" charset="0"/>
              </a:rPr>
              <a:t>modifiye</a:t>
            </a:r>
            <a:r>
              <a:rPr lang="tr-TR" sz="1300" dirty="0" smtClean="0">
                <a:latin typeface="Times New Roman" pitchFamily="18" charset="0"/>
              </a:rPr>
              <a:t> edildiği için kimyasal reaksiyona girerek özelliklerini kaybetmez. </a:t>
            </a:r>
          </a:p>
          <a:p>
            <a:pPr eaLnBrk="1" hangingPunct="1">
              <a:lnSpc>
                <a:spcPct val="80000"/>
              </a:lnSpc>
            </a:pPr>
            <a:endParaRPr lang="tr-TR" sz="1300" dirty="0" smtClean="0">
              <a:latin typeface="Times New Roman" pitchFamily="18" charset="0"/>
            </a:endParaRPr>
          </a:p>
          <a:p>
            <a:pPr eaLnBrk="1" hangingPunct="1">
              <a:lnSpc>
                <a:spcPct val="80000"/>
              </a:lnSpc>
              <a:buClr>
                <a:srgbClr val="009900"/>
              </a:buClr>
            </a:pPr>
            <a:r>
              <a:rPr lang="tr-TR" sz="1300" dirty="0" smtClean="0">
                <a:latin typeface="Times New Roman" pitchFamily="18" charset="0"/>
              </a:rPr>
              <a:t> Binalarda beton, gaz beton, tuğla, </a:t>
            </a:r>
            <a:r>
              <a:rPr lang="tr-TR" sz="1300" dirty="0" err="1" smtClean="0">
                <a:latin typeface="Times New Roman" pitchFamily="18" charset="0"/>
              </a:rPr>
              <a:t>alçıpan</a:t>
            </a:r>
            <a:r>
              <a:rPr lang="tr-TR" sz="1300" dirty="0" smtClean="0">
                <a:latin typeface="Times New Roman" pitchFamily="18" charset="0"/>
              </a:rPr>
              <a:t>, </a:t>
            </a:r>
            <a:r>
              <a:rPr lang="tr-TR" sz="1300" dirty="0" err="1" smtClean="0">
                <a:latin typeface="Times New Roman" pitchFamily="18" charset="0"/>
              </a:rPr>
              <a:t>betopan</a:t>
            </a:r>
            <a:r>
              <a:rPr lang="tr-TR" sz="1300" dirty="0" smtClean="0">
                <a:latin typeface="Times New Roman" pitchFamily="18" charset="0"/>
              </a:rPr>
              <a:t>, </a:t>
            </a:r>
            <a:r>
              <a:rPr lang="tr-TR" sz="1300" dirty="0" err="1" smtClean="0">
                <a:latin typeface="Times New Roman" pitchFamily="18" charset="0"/>
              </a:rPr>
              <a:t>osb</a:t>
            </a:r>
            <a:r>
              <a:rPr lang="tr-TR" sz="1300" dirty="0" smtClean="0">
                <a:latin typeface="Times New Roman" pitchFamily="18" charset="0"/>
              </a:rPr>
              <a:t> ve çelik yapılara sıva olarak kolaylıkla uygulanır. </a:t>
            </a:r>
          </a:p>
          <a:p>
            <a:pPr eaLnBrk="1" hangingPunct="1">
              <a:lnSpc>
                <a:spcPct val="80000"/>
              </a:lnSpc>
            </a:pPr>
            <a:endParaRPr lang="tr-TR" sz="1300" dirty="0" smtClean="0">
              <a:latin typeface="Times New Roman" pitchFamily="18" charset="0"/>
            </a:endParaRPr>
          </a:p>
          <a:p>
            <a:pPr eaLnBrk="1" hangingPunct="1">
              <a:lnSpc>
                <a:spcPct val="80000"/>
              </a:lnSpc>
              <a:buClr>
                <a:srgbClr val="009900"/>
              </a:buClr>
            </a:pPr>
            <a:r>
              <a:rPr lang="tr-TR" sz="1300" dirty="0" smtClean="0">
                <a:latin typeface="Times New Roman" pitchFamily="18" charset="0"/>
              </a:rPr>
              <a:t>  </a:t>
            </a:r>
            <a:r>
              <a:rPr lang="tr-TR" sz="1300" dirty="0" err="1" smtClean="0">
                <a:latin typeface="Times New Roman" pitchFamily="18" charset="0"/>
              </a:rPr>
              <a:t>Hidrofobik</a:t>
            </a:r>
            <a:r>
              <a:rPr lang="tr-TR" sz="1300" dirty="0" smtClean="0">
                <a:latin typeface="Times New Roman" pitchFamily="18" charset="0"/>
              </a:rPr>
              <a:t> özelliğe sahiptir, sülfatlara karşı dayanıklıdır, asit yağmurlarından, mikro organizmalardan etkilenmez.</a:t>
            </a:r>
          </a:p>
          <a:p>
            <a:pPr eaLnBrk="1" hangingPunct="1">
              <a:lnSpc>
                <a:spcPct val="80000"/>
              </a:lnSpc>
            </a:pPr>
            <a:endParaRPr lang="tr-TR" sz="1300" dirty="0" smtClean="0">
              <a:latin typeface="Times New Roman" pitchFamily="18" charset="0"/>
            </a:endParaRPr>
          </a:p>
          <a:p>
            <a:pPr eaLnBrk="1" hangingPunct="1">
              <a:lnSpc>
                <a:spcPct val="80000"/>
              </a:lnSpc>
              <a:buClr>
                <a:srgbClr val="009900"/>
              </a:buClr>
            </a:pPr>
            <a:r>
              <a:rPr lang="tr-TR" sz="1300" dirty="0" smtClean="0">
                <a:latin typeface="Times New Roman" pitchFamily="18" charset="0"/>
              </a:rPr>
              <a:t> Nefes alma özelliğinden ötürü </a:t>
            </a:r>
            <a:r>
              <a:rPr lang="tr-TR" sz="1300" dirty="0" err="1" smtClean="0">
                <a:latin typeface="Times New Roman" pitchFamily="18" charset="0"/>
              </a:rPr>
              <a:t>yoğuşmayı</a:t>
            </a:r>
            <a:r>
              <a:rPr lang="tr-TR" sz="1300" dirty="0" smtClean="0">
                <a:latin typeface="Times New Roman" pitchFamily="18" charset="0"/>
              </a:rPr>
              <a:t>, küf ve mantar oluşmasını önler. </a:t>
            </a:r>
          </a:p>
          <a:p>
            <a:pPr eaLnBrk="1" hangingPunct="1">
              <a:lnSpc>
                <a:spcPct val="80000"/>
              </a:lnSpc>
            </a:pPr>
            <a:endParaRPr lang="tr-TR" sz="1300" dirty="0" smtClean="0">
              <a:latin typeface="Times New Roman" pitchFamily="18" charset="0"/>
            </a:endParaRPr>
          </a:p>
          <a:p>
            <a:pPr eaLnBrk="1" hangingPunct="1">
              <a:lnSpc>
                <a:spcPct val="80000"/>
              </a:lnSpc>
              <a:buClr>
                <a:srgbClr val="009900"/>
              </a:buClr>
            </a:pPr>
            <a:r>
              <a:rPr lang="tr-TR" sz="1300" dirty="0" smtClean="0">
                <a:latin typeface="Times New Roman" pitchFamily="18" charset="0"/>
              </a:rPr>
              <a:t> Binanın ömrü süresince % 40 - 50 enerji tasarrufu sağlar. </a:t>
            </a:r>
          </a:p>
          <a:p>
            <a:pPr eaLnBrk="1" hangingPunct="1">
              <a:lnSpc>
                <a:spcPct val="80000"/>
              </a:lnSpc>
            </a:pPr>
            <a:endParaRPr lang="tr-TR" sz="1300" dirty="0" smtClean="0">
              <a:latin typeface="Times New Roman" pitchFamily="18" charset="0"/>
            </a:endParaRPr>
          </a:p>
          <a:p>
            <a:pPr eaLnBrk="1" hangingPunct="1">
              <a:lnSpc>
                <a:spcPct val="80000"/>
              </a:lnSpc>
              <a:buClr>
                <a:srgbClr val="009900"/>
              </a:buClr>
            </a:pPr>
            <a:r>
              <a:rPr lang="tr-TR" sz="1300" dirty="0" smtClean="0">
                <a:latin typeface="Times New Roman" pitchFamily="18" charset="0"/>
              </a:rPr>
              <a:t> A-1 yanmaz özelliğe sahiptir, yangın esnasında boğucu ve zehirli gazlar üretmez. </a:t>
            </a:r>
          </a:p>
          <a:p>
            <a:pPr eaLnBrk="1" hangingPunct="1">
              <a:lnSpc>
                <a:spcPct val="80000"/>
              </a:lnSpc>
            </a:pPr>
            <a:endParaRPr lang="tr-TR" sz="1300" dirty="0" smtClean="0">
              <a:latin typeface="Times New Roman" pitchFamily="18" charset="0"/>
            </a:endParaRPr>
          </a:p>
          <a:p>
            <a:pPr eaLnBrk="1" hangingPunct="1">
              <a:lnSpc>
                <a:spcPct val="80000"/>
              </a:lnSpc>
              <a:buClr>
                <a:srgbClr val="009900"/>
              </a:buClr>
            </a:pPr>
            <a:r>
              <a:rPr lang="tr-TR" sz="1300" dirty="0" smtClean="0">
                <a:latin typeface="Times New Roman" pitchFamily="18" charset="0"/>
              </a:rPr>
              <a:t> Ses yutucu özelliğe sahiptir % 24 </a:t>
            </a:r>
            <a:r>
              <a:rPr lang="tr-TR" sz="1300" dirty="0" err="1" smtClean="0">
                <a:latin typeface="Times New Roman" pitchFamily="18" charset="0"/>
              </a:rPr>
              <a:t>db</a:t>
            </a:r>
            <a:r>
              <a:rPr lang="tr-TR" sz="1300" dirty="0" smtClean="0">
                <a:latin typeface="Times New Roman" pitchFamily="18" charset="0"/>
              </a:rPr>
              <a:t> yankılanmayı ve çınlamayı ortadan kaldırır. </a:t>
            </a:r>
          </a:p>
          <a:p>
            <a:pPr eaLnBrk="1" hangingPunct="1">
              <a:lnSpc>
                <a:spcPct val="80000"/>
              </a:lnSpc>
            </a:pPr>
            <a:endParaRPr lang="tr-TR" sz="1300" dirty="0" smtClean="0">
              <a:latin typeface="Times New Roman" pitchFamily="18" charset="0"/>
            </a:endParaRPr>
          </a:p>
          <a:p>
            <a:pPr eaLnBrk="1" hangingPunct="1">
              <a:lnSpc>
                <a:spcPct val="80000"/>
              </a:lnSpc>
              <a:buClr>
                <a:srgbClr val="009900"/>
              </a:buClr>
            </a:pPr>
            <a:r>
              <a:rPr lang="tr-TR" sz="1300" dirty="0" smtClean="0">
                <a:latin typeface="Times New Roman" pitchFamily="18" charset="0"/>
              </a:rPr>
              <a:t> Binalarda ölü yükü ( fazladan yük ) ortadan kaldırır, demir ve çimento kullanımını % 10 - 15 azaltır.</a:t>
            </a:r>
          </a:p>
          <a:p>
            <a:pPr eaLnBrk="1" hangingPunct="1">
              <a:lnSpc>
                <a:spcPct val="80000"/>
              </a:lnSpc>
            </a:pPr>
            <a:endParaRPr lang="tr-TR" sz="1300" dirty="0" smtClean="0">
              <a:latin typeface="Times New Roman" pitchFamily="18" charset="0"/>
            </a:endParaRPr>
          </a:p>
          <a:p>
            <a:pPr eaLnBrk="1" hangingPunct="1">
              <a:lnSpc>
                <a:spcPct val="80000"/>
              </a:lnSpc>
              <a:buClr>
                <a:srgbClr val="009900"/>
              </a:buClr>
            </a:pPr>
            <a:r>
              <a:rPr lang="tr-TR" sz="1300" dirty="0" smtClean="0">
                <a:latin typeface="Times New Roman" pitchFamily="18" charset="0"/>
              </a:rPr>
              <a:t> </a:t>
            </a:r>
            <a:r>
              <a:rPr lang="tr-TR" sz="1300" dirty="0" err="1" smtClean="0">
                <a:latin typeface="Times New Roman" pitchFamily="18" charset="0"/>
              </a:rPr>
              <a:t>Thermo</a:t>
            </a:r>
            <a:r>
              <a:rPr lang="tr-TR" sz="1300" dirty="0" smtClean="0">
                <a:latin typeface="Times New Roman" pitchFamily="18" charset="0"/>
              </a:rPr>
              <a:t>-INS 300 kg/m3 ile 1500 kg/m3 arasında değişik yoğunluklara sahip dış sıva, iç sıva, şap, hafif beton, yapıştırıcı, </a:t>
            </a:r>
            <a:r>
              <a:rPr lang="tr-TR" sz="1300" dirty="0" err="1" smtClean="0">
                <a:latin typeface="Times New Roman" pitchFamily="18" charset="0"/>
              </a:rPr>
              <a:t>fuga</a:t>
            </a:r>
            <a:r>
              <a:rPr lang="tr-TR" sz="1300" dirty="0" smtClean="0">
                <a:latin typeface="Times New Roman" pitchFamily="18" charset="0"/>
              </a:rPr>
              <a:t>, </a:t>
            </a:r>
            <a:r>
              <a:rPr lang="tr-TR" sz="1300" dirty="0" err="1" smtClean="0">
                <a:latin typeface="Times New Roman" pitchFamily="18" charset="0"/>
              </a:rPr>
              <a:t>prekast</a:t>
            </a:r>
            <a:r>
              <a:rPr lang="tr-TR" sz="1300" dirty="0" smtClean="0">
                <a:latin typeface="Times New Roman" pitchFamily="18" charset="0"/>
              </a:rPr>
              <a:t>, macun gibi değişik ürün yelpazesine sahiptir. </a:t>
            </a:r>
          </a:p>
          <a:p>
            <a:pPr eaLnBrk="1" hangingPunct="1">
              <a:lnSpc>
                <a:spcPct val="80000"/>
              </a:lnSpc>
            </a:pPr>
            <a:endParaRPr lang="tr-TR" sz="1300" dirty="0" smtClean="0">
              <a:latin typeface="Times New Roman" pitchFamily="18" charset="0"/>
            </a:endParaRPr>
          </a:p>
          <a:p>
            <a:pPr eaLnBrk="1" hangingPunct="1">
              <a:lnSpc>
                <a:spcPct val="80000"/>
              </a:lnSpc>
              <a:buClr>
                <a:srgbClr val="009900"/>
              </a:buClr>
            </a:pPr>
            <a:r>
              <a:rPr lang="tr-TR" sz="1300" dirty="0" smtClean="0">
                <a:latin typeface="Times New Roman" pitchFamily="18" charset="0"/>
              </a:rPr>
              <a:t> Kanserojen etkisi yoktur. </a:t>
            </a:r>
          </a:p>
          <a:p>
            <a:pPr eaLnBrk="1" hangingPunct="1">
              <a:lnSpc>
                <a:spcPct val="80000"/>
              </a:lnSpc>
              <a:buClr>
                <a:srgbClr val="009900"/>
              </a:buClr>
            </a:pPr>
            <a:r>
              <a:rPr lang="tr-TR" sz="1300" dirty="0" smtClean="0">
                <a:latin typeface="Times New Roman" pitchFamily="18" charset="0"/>
              </a:rPr>
              <a:t> </a:t>
            </a:r>
            <a:r>
              <a:rPr lang="tr-TR" sz="1300" dirty="0" err="1" smtClean="0">
                <a:latin typeface="Times New Roman" pitchFamily="18" charset="0"/>
              </a:rPr>
              <a:t>Thermo</a:t>
            </a:r>
            <a:r>
              <a:rPr lang="tr-TR" sz="1300" dirty="0" smtClean="0">
                <a:latin typeface="Times New Roman" pitchFamily="18" charset="0"/>
              </a:rPr>
              <a:t>-INS ürünler ekolojik ve çevre dostu ürünlerdir.</a:t>
            </a:r>
            <a:r>
              <a:rPr lang="tr-TR" sz="2400" dirty="0" smtClean="0"/>
              <a:t> </a:t>
            </a:r>
          </a:p>
          <a:p>
            <a:pPr eaLnBrk="1" hangingPunct="1">
              <a:lnSpc>
                <a:spcPct val="80000"/>
              </a:lnSpc>
              <a:buFontTx/>
              <a:buNone/>
            </a:pPr>
            <a:endParaRPr lang="tr-TR" sz="2400" dirty="0" smtClean="0"/>
          </a:p>
          <a:p>
            <a:pPr eaLnBrk="1" hangingPunct="1">
              <a:lnSpc>
                <a:spcPct val="80000"/>
              </a:lnSpc>
            </a:pPr>
            <a:endParaRPr lang="tr-TR" sz="2400" dirty="0" smtClean="0"/>
          </a:p>
          <a:p>
            <a:pPr eaLnBrk="1" hangingPunct="1">
              <a:lnSpc>
                <a:spcPct val="80000"/>
              </a:lnSpc>
            </a:pPr>
            <a:endParaRPr lang="tr-TR" sz="2400" dirty="0" smtClean="0"/>
          </a:p>
        </p:txBody>
      </p:sp>
      <p:pic>
        <p:nvPicPr>
          <p:cNvPr id="12291" name="Picture 8" descr="baslik"/>
          <p:cNvPicPr>
            <a:picLocks noGrp="1" noChangeAspect="1" noChangeArrowheads="1"/>
          </p:cNvPicPr>
          <p:nvPr>
            <p:ph type="title"/>
          </p:nvPr>
        </p:nvPicPr>
        <p:blipFill>
          <a:blip r:embed="rId2"/>
          <a:srcRect/>
          <a:stretch>
            <a:fillRect/>
          </a:stretch>
        </p:blipFill>
        <p:spPr>
          <a:xfrm>
            <a:off x="755650" y="1412875"/>
            <a:ext cx="6667500" cy="523875"/>
          </a:xfrm>
          <a:noFill/>
        </p:spPr>
      </p:pic>
      <p:pic>
        <p:nvPicPr>
          <p:cNvPr id="12292" name="Picture 10" descr="thermoins"/>
          <p:cNvPicPr>
            <a:picLocks noChangeAspect="1" noChangeArrowheads="1"/>
          </p:cNvPicPr>
          <p:nvPr/>
        </p:nvPicPr>
        <p:blipFill>
          <a:blip r:embed="rId3"/>
          <a:srcRect/>
          <a:stretch>
            <a:fillRect/>
          </a:stretch>
        </p:blipFill>
        <p:spPr bwMode="auto">
          <a:xfrm>
            <a:off x="684213" y="404813"/>
            <a:ext cx="2286000" cy="838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thermoins"/>
          <p:cNvPicPr>
            <a:picLocks noGrp="1" noChangeAspect="1" noChangeArrowheads="1"/>
          </p:cNvPicPr>
          <p:nvPr>
            <p:ph type="title"/>
          </p:nvPr>
        </p:nvPicPr>
        <p:blipFill>
          <a:blip r:embed="rId2"/>
          <a:srcRect/>
          <a:stretch>
            <a:fillRect/>
          </a:stretch>
        </p:blipFill>
        <p:spPr>
          <a:xfrm>
            <a:off x="323850" y="476250"/>
            <a:ext cx="2286000" cy="838200"/>
          </a:xfrm>
          <a:noFill/>
        </p:spPr>
      </p:pic>
      <p:sp>
        <p:nvSpPr>
          <p:cNvPr id="33795" name="Text Box 5"/>
          <p:cNvSpPr txBox="1">
            <a:spLocks noChangeArrowheads="1"/>
          </p:cNvSpPr>
          <p:nvPr/>
        </p:nvSpPr>
        <p:spPr bwMode="auto">
          <a:xfrm>
            <a:off x="3759200" y="712788"/>
            <a:ext cx="5060950" cy="457200"/>
          </a:xfrm>
          <a:prstGeom prst="rect">
            <a:avLst/>
          </a:prstGeom>
          <a:noFill/>
          <a:ln w="9525">
            <a:noFill/>
            <a:miter lim="800000"/>
            <a:headEnd/>
            <a:tailEnd/>
          </a:ln>
        </p:spPr>
        <p:txBody>
          <a:bodyPr>
            <a:spAutoFit/>
          </a:bodyPr>
          <a:lstStyle/>
          <a:p>
            <a:pPr algn="r"/>
            <a:r>
              <a:rPr lang="tr-TR" sz="2400" b="1" dirty="0" err="1">
                <a:solidFill>
                  <a:srgbClr val="009900"/>
                </a:solidFill>
              </a:rPr>
              <a:t>Thermoins</a:t>
            </a:r>
            <a:r>
              <a:rPr lang="tr-TR" sz="2400" b="1" dirty="0">
                <a:solidFill>
                  <a:srgbClr val="009900"/>
                </a:solidFill>
              </a:rPr>
              <a:t> </a:t>
            </a:r>
            <a:r>
              <a:rPr lang="tr-TR" sz="2400" b="1" dirty="0" err="1">
                <a:solidFill>
                  <a:srgbClr val="009900"/>
                </a:solidFill>
              </a:rPr>
              <a:t>Prekast</a:t>
            </a:r>
            <a:endParaRPr lang="tr-TR" sz="2400" b="1" dirty="0">
              <a:solidFill>
                <a:srgbClr val="009900"/>
              </a:solidFill>
            </a:endParaRPr>
          </a:p>
        </p:txBody>
      </p:sp>
      <p:pic>
        <p:nvPicPr>
          <p:cNvPr id="33796" name="Picture 8"/>
          <p:cNvPicPr>
            <a:picLocks noChangeAspect="1" noChangeArrowheads="1"/>
          </p:cNvPicPr>
          <p:nvPr/>
        </p:nvPicPr>
        <p:blipFill>
          <a:blip r:embed="rId3"/>
          <a:srcRect/>
          <a:stretch>
            <a:fillRect/>
          </a:stretch>
        </p:blipFill>
        <p:spPr bwMode="auto">
          <a:xfrm>
            <a:off x="1258888" y="1557338"/>
            <a:ext cx="7058025" cy="4905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685800" y="1412875"/>
            <a:ext cx="7772400" cy="5256213"/>
          </a:xfrm>
        </p:spPr>
        <p:txBody>
          <a:bodyPr/>
          <a:lstStyle/>
          <a:p>
            <a:pPr eaLnBrk="1" hangingPunct="1"/>
            <a:r>
              <a:rPr lang="tr-TR" smtClean="0"/>
              <a:t/>
            </a:r>
            <a:br>
              <a:rPr lang="tr-TR" smtClean="0"/>
            </a:br>
            <a:endParaRPr lang="tr-TR" smtClean="0"/>
          </a:p>
        </p:txBody>
      </p:sp>
      <p:sp>
        <p:nvSpPr>
          <p:cNvPr id="34819" name="Rectangle 10"/>
          <p:cNvSpPr>
            <a:spLocks noGrp="1" noChangeArrowheads="1"/>
          </p:cNvSpPr>
          <p:nvPr>
            <p:ph type="subTitle" idx="1"/>
          </p:nvPr>
        </p:nvSpPr>
        <p:spPr/>
        <p:txBody>
          <a:bodyPr/>
          <a:lstStyle/>
          <a:p>
            <a:pPr eaLnBrk="1" hangingPunct="1"/>
            <a:r>
              <a:rPr lang="tr-TR" smtClean="0"/>
              <a:t> </a:t>
            </a:r>
          </a:p>
        </p:txBody>
      </p:sp>
      <p:pic>
        <p:nvPicPr>
          <p:cNvPr id="34820" name="Picture 5" descr="thermoins"/>
          <p:cNvPicPr>
            <a:picLocks noChangeAspect="1" noChangeArrowheads="1"/>
          </p:cNvPicPr>
          <p:nvPr/>
        </p:nvPicPr>
        <p:blipFill>
          <a:blip r:embed="rId2"/>
          <a:srcRect/>
          <a:stretch>
            <a:fillRect/>
          </a:stretch>
        </p:blipFill>
        <p:spPr bwMode="auto">
          <a:xfrm>
            <a:off x="323850" y="333375"/>
            <a:ext cx="2376488" cy="1008063"/>
          </a:xfrm>
          <a:prstGeom prst="rect">
            <a:avLst/>
          </a:prstGeom>
          <a:noFill/>
          <a:ln w="9525">
            <a:noFill/>
            <a:miter lim="800000"/>
            <a:headEnd/>
            <a:tailEnd/>
          </a:ln>
        </p:spPr>
      </p:pic>
      <p:sp>
        <p:nvSpPr>
          <p:cNvPr id="34821" name="AutoShape 12" descr="thermoins-belgeler 012.jpg"/>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tr-TR"/>
          </a:p>
        </p:txBody>
      </p:sp>
      <p:sp>
        <p:nvSpPr>
          <p:cNvPr id="34822" name="AutoShape 14" descr="thermoins-belgeler 012.jpg"/>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tr-TR"/>
          </a:p>
        </p:txBody>
      </p:sp>
      <p:sp>
        <p:nvSpPr>
          <p:cNvPr id="34823" name="AutoShape 16" descr="attachment?ui=2&amp;ik=8d8fe991ad&amp;view=att&amp;th=134d63169855ec44&amp;attid=0"/>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tr-TR"/>
          </a:p>
        </p:txBody>
      </p:sp>
      <p:sp>
        <p:nvSpPr>
          <p:cNvPr id="34824" name="AutoShape 18" descr="attachment?ui=2&amp;ik=8d8fe991ad&amp;view=att&amp;th=134d63169855ec44&amp;attid=0"/>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tr-TR"/>
          </a:p>
        </p:txBody>
      </p:sp>
      <p:pic>
        <p:nvPicPr>
          <p:cNvPr id="34825" name="Picture 21"/>
          <p:cNvPicPr>
            <a:picLocks noChangeAspect="1" noChangeArrowheads="1"/>
          </p:cNvPicPr>
          <p:nvPr/>
        </p:nvPicPr>
        <p:blipFill>
          <a:blip r:embed="rId3"/>
          <a:srcRect/>
          <a:stretch>
            <a:fillRect/>
          </a:stretch>
        </p:blipFill>
        <p:spPr bwMode="auto">
          <a:xfrm>
            <a:off x="468313" y="1700213"/>
            <a:ext cx="1524000" cy="2219325"/>
          </a:xfrm>
          <a:prstGeom prst="rect">
            <a:avLst/>
          </a:prstGeom>
          <a:noFill/>
          <a:ln w="9525">
            <a:noFill/>
            <a:miter lim="800000"/>
            <a:headEnd/>
            <a:tailEnd/>
          </a:ln>
        </p:spPr>
      </p:pic>
      <p:pic>
        <p:nvPicPr>
          <p:cNvPr id="34826" name="Picture 22"/>
          <p:cNvPicPr>
            <a:picLocks noChangeAspect="1" noChangeArrowheads="1"/>
          </p:cNvPicPr>
          <p:nvPr/>
        </p:nvPicPr>
        <p:blipFill>
          <a:blip r:embed="rId4"/>
          <a:srcRect/>
          <a:stretch>
            <a:fillRect/>
          </a:stretch>
        </p:blipFill>
        <p:spPr bwMode="auto">
          <a:xfrm>
            <a:off x="2339975" y="1700213"/>
            <a:ext cx="1295400" cy="2160587"/>
          </a:xfrm>
          <a:prstGeom prst="rect">
            <a:avLst/>
          </a:prstGeom>
          <a:noFill/>
          <a:ln w="9525">
            <a:noFill/>
            <a:miter lim="800000"/>
            <a:headEnd/>
            <a:tailEnd/>
          </a:ln>
        </p:spPr>
      </p:pic>
      <p:pic>
        <p:nvPicPr>
          <p:cNvPr id="34827" name="Picture 23"/>
          <p:cNvPicPr>
            <a:picLocks noChangeAspect="1" noChangeArrowheads="1"/>
          </p:cNvPicPr>
          <p:nvPr/>
        </p:nvPicPr>
        <p:blipFill>
          <a:blip r:embed="rId5"/>
          <a:srcRect/>
          <a:stretch>
            <a:fillRect/>
          </a:stretch>
        </p:blipFill>
        <p:spPr bwMode="auto">
          <a:xfrm>
            <a:off x="4140200" y="1700213"/>
            <a:ext cx="1368425" cy="2160587"/>
          </a:xfrm>
          <a:prstGeom prst="rect">
            <a:avLst/>
          </a:prstGeom>
          <a:noFill/>
          <a:ln w="9525">
            <a:noFill/>
            <a:miter lim="800000"/>
            <a:headEnd/>
            <a:tailEnd/>
          </a:ln>
        </p:spPr>
      </p:pic>
      <p:sp>
        <p:nvSpPr>
          <p:cNvPr id="34828" name="Rectangle 25"/>
          <p:cNvSpPr>
            <a:spLocks noChangeArrowheads="1"/>
          </p:cNvSpPr>
          <p:nvPr/>
        </p:nvSpPr>
        <p:spPr bwMode="auto">
          <a:xfrm>
            <a:off x="1587500" y="4102100"/>
            <a:ext cx="6400800" cy="1752600"/>
          </a:xfrm>
          <a:prstGeom prst="rect">
            <a:avLst/>
          </a:prstGeom>
          <a:noFill/>
          <a:ln w="9525">
            <a:noFill/>
            <a:miter lim="800000"/>
            <a:headEnd/>
            <a:tailEnd/>
          </a:ln>
        </p:spPr>
        <p:txBody>
          <a:bodyPr/>
          <a:lstStyle/>
          <a:p>
            <a:pPr algn="ctr">
              <a:spcBef>
                <a:spcPct val="20000"/>
              </a:spcBef>
            </a:pPr>
            <a:r>
              <a:rPr lang="tr-TR" sz="3200"/>
              <a:t> </a:t>
            </a:r>
          </a:p>
        </p:txBody>
      </p:sp>
      <p:sp>
        <p:nvSpPr>
          <p:cNvPr id="34829" name="Rectangle 26"/>
          <p:cNvSpPr>
            <a:spLocks noChangeArrowheads="1"/>
          </p:cNvSpPr>
          <p:nvPr/>
        </p:nvSpPr>
        <p:spPr bwMode="auto">
          <a:xfrm>
            <a:off x="1803400" y="4318000"/>
            <a:ext cx="6400800" cy="1752600"/>
          </a:xfrm>
          <a:prstGeom prst="rect">
            <a:avLst/>
          </a:prstGeom>
          <a:noFill/>
          <a:ln w="9525">
            <a:noFill/>
            <a:miter lim="800000"/>
            <a:headEnd/>
            <a:tailEnd/>
          </a:ln>
        </p:spPr>
        <p:txBody>
          <a:bodyPr/>
          <a:lstStyle/>
          <a:p>
            <a:pPr algn="ctr">
              <a:spcBef>
                <a:spcPct val="20000"/>
              </a:spcBef>
            </a:pPr>
            <a:r>
              <a:rPr lang="tr-TR" sz="3200"/>
              <a:t> </a:t>
            </a:r>
          </a:p>
        </p:txBody>
      </p:sp>
      <p:pic>
        <p:nvPicPr>
          <p:cNvPr id="34832" name="Picture 29"/>
          <p:cNvPicPr>
            <a:picLocks noChangeAspect="1" noChangeArrowheads="1"/>
          </p:cNvPicPr>
          <p:nvPr/>
        </p:nvPicPr>
        <p:blipFill>
          <a:blip r:embed="rId6"/>
          <a:srcRect/>
          <a:stretch>
            <a:fillRect/>
          </a:stretch>
        </p:blipFill>
        <p:spPr bwMode="auto">
          <a:xfrm>
            <a:off x="357158" y="4500570"/>
            <a:ext cx="1614487" cy="1143000"/>
          </a:xfrm>
          <a:prstGeom prst="rect">
            <a:avLst/>
          </a:prstGeom>
          <a:noFill/>
          <a:ln w="9525">
            <a:noFill/>
            <a:miter lim="800000"/>
            <a:headEnd/>
            <a:tailEnd/>
          </a:ln>
        </p:spPr>
      </p:pic>
      <p:pic>
        <p:nvPicPr>
          <p:cNvPr id="34833" name="Picture 30"/>
          <p:cNvPicPr>
            <a:picLocks noChangeAspect="1" noChangeArrowheads="1"/>
          </p:cNvPicPr>
          <p:nvPr/>
        </p:nvPicPr>
        <p:blipFill>
          <a:blip r:embed="rId7"/>
          <a:srcRect/>
          <a:stretch>
            <a:fillRect/>
          </a:stretch>
        </p:blipFill>
        <p:spPr bwMode="auto">
          <a:xfrm>
            <a:off x="6072198" y="1714488"/>
            <a:ext cx="1500198" cy="2143140"/>
          </a:xfrm>
          <a:prstGeom prst="rect">
            <a:avLst/>
          </a:prstGeom>
          <a:noFill/>
          <a:ln w="9525">
            <a:noFill/>
            <a:miter lim="800000"/>
            <a:headEnd/>
            <a:tailEnd/>
          </a:ln>
        </p:spPr>
      </p:pic>
      <p:pic>
        <p:nvPicPr>
          <p:cNvPr id="34836" name="Picture 40" descr="CE"/>
          <p:cNvPicPr>
            <a:picLocks noChangeAspect="1" noChangeArrowheads="1"/>
          </p:cNvPicPr>
          <p:nvPr/>
        </p:nvPicPr>
        <p:blipFill>
          <a:blip r:embed="rId8"/>
          <a:srcRect/>
          <a:stretch>
            <a:fillRect/>
          </a:stretch>
        </p:blipFill>
        <p:spPr bwMode="auto">
          <a:xfrm>
            <a:off x="3419475" y="692150"/>
            <a:ext cx="476250" cy="400050"/>
          </a:xfrm>
          <a:prstGeom prst="rect">
            <a:avLst/>
          </a:prstGeom>
          <a:noFill/>
          <a:ln w="9525">
            <a:noFill/>
            <a:miter lim="800000"/>
            <a:headEnd/>
            <a:tailEnd/>
          </a:ln>
        </p:spPr>
      </p:pic>
      <p:pic>
        <p:nvPicPr>
          <p:cNvPr id="34837" name="Picture 42" descr="70"/>
          <p:cNvPicPr>
            <a:picLocks noChangeAspect="1" noChangeArrowheads="1"/>
          </p:cNvPicPr>
          <p:nvPr/>
        </p:nvPicPr>
        <p:blipFill>
          <a:blip r:embed="rId9"/>
          <a:srcRect/>
          <a:stretch>
            <a:fillRect/>
          </a:stretch>
        </p:blipFill>
        <p:spPr bwMode="auto">
          <a:xfrm>
            <a:off x="4067175" y="692150"/>
            <a:ext cx="571500" cy="400050"/>
          </a:xfrm>
          <a:prstGeom prst="rect">
            <a:avLst/>
          </a:prstGeom>
          <a:noFill/>
          <a:ln w="9525">
            <a:noFill/>
            <a:miter lim="800000"/>
            <a:headEnd/>
            <a:tailEnd/>
          </a:ln>
        </p:spPr>
      </p:pic>
      <p:pic>
        <p:nvPicPr>
          <p:cNvPr id="34838" name="Picture 44" descr="q1"/>
          <p:cNvPicPr>
            <a:picLocks noChangeAspect="1" noChangeArrowheads="1"/>
          </p:cNvPicPr>
          <p:nvPr/>
        </p:nvPicPr>
        <p:blipFill>
          <a:blip r:embed="rId10"/>
          <a:srcRect/>
          <a:stretch>
            <a:fillRect/>
          </a:stretch>
        </p:blipFill>
        <p:spPr bwMode="auto">
          <a:xfrm>
            <a:off x="6443663" y="692150"/>
            <a:ext cx="571500" cy="400050"/>
          </a:xfrm>
          <a:prstGeom prst="rect">
            <a:avLst/>
          </a:prstGeom>
          <a:noFill/>
          <a:ln w="9525">
            <a:noFill/>
            <a:miter lim="800000"/>
            <a:headEnd/>
            <a:tailEnd/>
          </a:ln>
        </p:spPr>
      </p:pic>
      <p:pic>
        <p:nvPicPr>
          <p:cNvPr id="34839" name="Picture 46" descr="q2"/>
          <p:cNvPicPr>
            <a:picLocks noChangeAspect="1" noChangeArrowheads="1"/>
          </p:cNvPicPr>
          <p:nvPr/>
        </p:nvPicPr>
        <p:blipFill>
          <a:blip r:embed="rId11"/>
          <a:srcRect/>
          <a:stretch>
            <a:fillRect/>
          </a:stretch>
        </p:blipFill>
        <p:spPr bwMode="auto">
          <a:xfrm>
            <a:off x="7596188" y="692150"/>
            <a:ext cx="571500" cy="400050"/>
          </a:xfrm>
          <a:prstGeom prst="rect">
            <a:avLst/>
          </a:prstGeom>
          <a:noFill/>
          <a:ln w="9525">
            <a:noFill/>
            <a:miter lim="800000"/>
            <a:headEnd/>
            <a:tailEnd/>
          </a:ln>
        </p:spPr>
      </p:pic>
      <p:pic>
        <p:nvPicPr>
          <p:cNvPr id="34840" name="Picture 48" descr="q3"/>
          <p:cNvPicPr>
            <a:picLocks noChangeAspect="1" noChangeArrowheads="1"/>
          </p:cNvPicPr>
          <p:nvPr/>
        </p:nvPicPr>
        <p:blipFill>
          <a:blip r:embed="rId12"/>
          <a:srcRect/>
          <a:stretch>
            <a:fillRect/>
          </a:stretch>
        </p:blipFill>
        <p:spPr bwMode="auto">
          <a:xfrm>
            <a:off x="5867400" y="692150"/>
            <a:ext cx="571500" cy="400050"/>
          </a:xfrm>
          <a:prstGeom prst="rect">
            <a:avLst/>
          </a:prstGeom>
          <a:noFill/>
          <a:ln w="9525">
            <a:noFill/>
            <a:miter lim="800000"/>
            <a:headEnd/>
            <a:tailEnd/>
          </a:ln>
        </p:spPr>
      </p:pic>
      <p:pic>
        <p:nvPicPr>
          <p:cNvPr id="34841" name="Picture 52" descr="q4"/>
          <p:cNvPicPr>
            <a:picLocks noChangeAspect="1" noChangeArrowheads="1"/>
          </p:cNvPicPr>
          <p:nvPr/>
        </p:nvPicPr>
        <p:blipFill>
          <a:blip r:embed="rId13"/>
          <a:srcRect/>
          <a:stretch>
            <a:fillRect/>
          </a:stretch>
        </p:blipFill>
        <p:spPr bwMode="auto">
          <a:xfrm>
            <a:off x="4787900" y="692150"/>
            <a:ext cx="571500" cy="400050"/>
          </a:xfrm>
          <a:prstGeom prst="rect">
            <a:avLst/>
          </a:prstGeom>
          <a:noFill/>
          <a:ln w="9525">
            <a:noFill/>
            <a:miter lim="800000"/>
            <a:headEnd/>
            <a:tailEnd/>
          </a:ln>
        </p:spPr>
      </p:pic>
      <p:pic>
        <p:nvPicPr>
          <p:cNvPr id="34842" name="Picture 56" descr="q5"/>
          <p:cNvPicPr>
            <a:picLocks noChangeAspect="1" noChangeArrowheads="1"/>
          </p:cNvPicPr>
          <p:nvPr/>
        </p:nvPicPr>
        <p:blipFill>
          <a:blip r:embed="rId14"/>
          <a:srcRect/>
          <a:stretch>
            <a:fillRect/>
          </a:stretch>
        </p:blipFill>
        <p:spPr bwMode="auto">
          <a:xfrm>
            <a:off x="5292725" y="692150"/>
            <a:ext cx="571500" cy="400050"/>
          </a:xfrm>
          <a:prstGeom prst="rect">
            <a:avLst/>
          </a:prstGeom>
          <a:noFill/>
          <a:ln w="9525">
            <a:noFill/>
            <a:miter lim="800000"/>
            <a:headEnd/>
            <a:tailEnd/>
          </a:ln>
        </p:spPr>
      </p:pic>
      <p:pic>
        <p:nvPicPr>
          <p:cNvPr id="34843" name="Picture 60" descr="q6"/>
          <p:cNvPicPr>
            <a:picLocks noChangeAspect="1" noChangeArrowheads="1"/>
          </p:cNvPicPr>
          <p:nvPr/>
        </p:nvPicPr>
        <p:blipFill>
          <a:blip r:embed="rId15"/>
          <a:srcRect/>
          <a:stretch>
            <a:fillRect/>
          </a:stretch>
        </p:blipFill>
        <p:spPr bwMode="auto">
          <a:xfrm>
            <a:off x="7019925" y="692150"/>
            <a:ext cx="571500" cy="40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685800" y="1412875"/>
            <a:ext cx="7772400" cy="5256213"/>
          </a:xfrm>
        </p:spPr>
        <p:txBody>
          <a:bodyPr/>
          <a:lstStyle/>
          <a:p>
            <a:pPr eaLnBrk="1" hangingPunct="1"/>
            <a:r>
              <a:rPr lang="tr-TR" smtClean="0"/>
              <a:t/>
            </a:r>
            <a:br>
              <a:rPr lang="tr-TR" smtClean="0"/>
            </a:br>
            <a:endParaRPr lang="tr-TR" smtClean="0"/>
          </a:p>
        </p:txBody>
      </p:sp>
      <p:sp>
        <p:nvSpPr>
          <p:cNvPr id="35843" name="Rectangle 3"/>
          <p:cNvSpPr>
            <a:spLocks noGrp="1" noChangeArrowheads="1"/>
          </p:cNvSpPr>
          <p:nvPr>
            <p:ph type="subTitle" idx="1"/>
          </p:nvPr>
        </p:nvSpPr>
        <p:spPr/>
        <p:txBody>
          <a:bodyPr/>
          <a:lstStyle/>
          <a:p>
            <a:pPr eaLnBrk="1" hangingPunct="1"/>
            <a:r>
              <a:rPr lang="tr-TR" smtClean="0"/>
              <a:t> </a:t>
            </a:r>
          </a:p>
        </p:txBody>
      </p:sp>
      <p:pic>
        <p:nvPicPr>
          <p:cNvPr id="35844" name="Picture 4" descr="thermoins"/>
          <p:cNvPicPr>
            <a:picLocks noChangeAspect="1" noChangeArrowheads="1"/>
          </p:cNvPicPr>
          <p:nvPr/>
        </p:nvPicPr>
        <p:blipFill>
          <a:blip r:embed="rId2"/>
          <a:srcRect/>
          <a:stretch>
            <a:fillRect/>
          </a:stretch>
        </p:blipFill>
        <p:spPr bwMode="auto">
          <a:xfrm>
            <a:off x="468313" y="260350"/>
            <a:ext cx="2376487" cy="1008063"/>
          </a:xfrm>
          <a:prstGeom prst="rect">
            <a:avLst/>
          </a:prstGeom>
          <a:noFill/>
          <a:ln w="9525">
            <a:noFill/>
            <a:miter lim="800000"/>
            <a:headEnd/>
            <a:tailEnd/>
          </a:ln>
        </p:spPr>
      </p:pic>
      <p:sp>
        <p:nvSpPr>
          <p:cNvPr id="35845" name="AutoShape 5" descr="thermoins-belgeler 012.jpg"/>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tr-TR"/>
          </a:p>
        </p:txBody>
      </p:sp>
      <p:sp>
        <p:nvSpPr>
          <p:cNvPr id="35846" name="AutoShape 6" descr="thermoins-belgeler 012.jpg"/>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tr-TR"/>
          </a:p>
        </p:txBody>
      </p:sp>
      <p:sp>
        <p:nvSpPr>
          <p:cNvPr id="35847" name="AutoShape 7" descr="attachment?ui=2&amp;ik=8d8fe991ad&amp;view=att&amp;th=134d63169855ec44&amp;attid=0"/>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tr-TR"/>
          </a:p>
        </p:txBody>
      </p:sp>
      <p:sp>
        <p:nvSpPr>
          <p:cNvPr id="35848" name="AutoShape 8" descr="attachment?ui=2&amp;ik=8d8fe991ad&amp;view=att&amp;th=134d63169855ec44&amp;attid=0"/>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tr-TR"/>
          </a:p>
        </p:txBody>
      </p:sp>
      <p:sp>
        <p:nvSpPr>
          <p:cNvPr id="35849" name="Rectangle 12"/>
          <p:cNvSpPr>
            <a:spLocks noChangeArrowheads="1"/>
          </p:cNvSpPr>
          <p:nvPr/>
        </p:nvSpPr>
        <p:spPr bwMode="auto">
          <a:xfrm>
            <a:off x="1587500" y="4102100"/>
            <a:ext cx="6400800" cy="1752600"/>
          </a:xfrm>
          <a:prstGeom prst="rect">
            <a:avLst/>
          </a:prstGeom>
          <a:noFill/>
          <a:ln w="9525">
            <a:noFill/>
            <a:miter lim="800000"/>
            <a:headEnd/>
            <a:tailEnd/>
          </a:ln>
        </p:spPr>
        <p:txBody>
          <a:bodyPr/>
          <a:lstStyle/>
          <a:p>
            <a:pPr algn="ctr">
              <a:spcBef>
                <a:spcPct val="20000"/>
              </a:spcBef>
            </a:pPr>
            <a:r>
              <a:rPr lang="tr-TR" sz="3200"/>
              <a:t> </a:t>
            </a:r>
          </a:p>
        </p:txBody>
      </p:sp>
      <p:sp>
        <p:nvSpPr>
          <p:cNvPr id="35850" name="Rectangle 13"/>
          <p:cNvSpPr>
            <a:spLocks noChangeArrowheads="1"/>
          </p:cNvSpPr>
          <p:nvPr/>
        </p:nvSpPr>
        <p:spPr bwMode="auto">
          <a:xfrm>
            <a:off x="1803400" y="4318000"/>
            <a:ext cx="6400800" cy="1752600"/>
          </a:xfrm>
          <a:prstGeom prst="rect">
            <a:avLst/>
          </a:prstGeom>
          <a:noFill/>
          <a:ln w="9525">
            <a:noFill/>
            <a:miter lim="800000"/>
            <a:headEnd/>
            <a:tailEnd/>
          </a:ln>
        </p:spPr>
        <p:txBody>
          <a:bodyPr/>
          <a:lstStyle/>
          <a:p>
            <a:pPr algn="ctr">
              <a:spcBef>
                <a:spcPct val="20000"/>
              </a:spcBef>
            </a:pPr>
            <a:r>
              <a:rPr lang="tr-TR" sz="3200"/>
              <a:t> </a:t>
            </a:r>
          </a:p>
        </p:txBody>
      </p:sp>
      <p:sp>
        <p:nvSpPr>
          <p:cNvPr id="35851" name="Text Box 19"/>
          <p:cNvSpPr txBox="1">
            <a:spLocks noChangeArrowheads="1"/>
          </p:cNvSpPr>
          <p:nvPr/>
        </p:nvSpPr>
        <p:spPr bwMode="auto">
          <a:xfrm>
            <a:off x="2771775" y="620713"/>
            <a:ext cx="4537075" cy="396875"/>
          </a:xfrm>
          <a:prstGeom prst="rect">
            <a:avLst/>
          </a:prstGeom>
          <a:noFill/>
          <a:ln w="9525">
            <a:noFill/>
            <a:miter lim="800000"/>
            <a:headEnd/>
            <a:tailEnd/>
          </a:ln>
        </p:spPr>
        <p:txBody>
          <a:bodyPr>
            <a:spAutoFit/>
          </a:bodyPr>
          <a:lstStyle/>
          <a:p>
            <a:pPr algn="ctr"/>
            <a:endParaRPr lang="tr-TR" sz="2000" b="1" i="1">
              <a:solidFill>
                <a:srgbClr val="009900"/>
              </a:solidFill>
            </a:endParaRPr>
          </a:p>
        </p:txBody>
      </p:sp>
      <p:pic>
        <p:nvPicPr>
          <p:cNvPr id="35853" name="Picture 21" descr="CE"/>
          <p:cNvPicPr>
            <a:picLocks noChangeAspect="1" noChangeArrowheads="1"/>
          </p:cNvPicPr>
          <p:nvPr/>
        </p:nvPicPr>
        <p:blipFill>
          <a:blip r:embed="rId3"/>
          <a:srcRect/>
          <a:stretch>
            <a:fillRect/>
          </a:stretch>
        </p:blipFill>
        <p:spPr bwMode="auto">
          <a:xfrm>
            <a:off x="3779838" y="476250"/>
            <a:ext cx="476250" cy="400050"/>
          </a:xfrm>
          <a:prstGeom prst="rect">
            <a:avLst/>
          </a:prstGeom>
          <a:noFill/>
          <a:ln w="9525">
            <a:noFill/>
            <a:miter lim="800000"/>
            <a:headEnd/>
            <a:tailEnd/>
          </a:ln>
        </p:spPr>
      </p:pic>
      <p:pic>
        <p:nvPicPr>
          <p:cNvPr id="35854" name="Picture 22" descr="70"/>
          <p:cNvPicPr>
            <a:picLocks noChangeAspect="1" noChangeArrowheads="1"/>
          </p:cNvPicPr>
          <p:nvPr/>
        </p:nvPicPr>
        <p:blipFill>
          <a:blip r:embed="rId4"/>
          <a:srcRect/>
          <a:stretch>
            <a:fillRect/>
          </a:stretch>
        </p:blipFill>
        <p:spPr bwMode="auto">
          <a:xfrm>
            <a:off x="4427538" y="476250"/>
            <a:ext cx="571500" cy="400050"/>
          </a:xfrm>
          <a:prstGeom prst="rect">
            <a:avLst/>
          </a:prstGeom>
          <a:noFill/>
          <a:ln w="9525">
            <a:noFill/>
            <a:miter lim="800000"/>
            <a:headEnd/>
            <a:tailEnd/>
          </a:ln>
        </p:spPr>
      </p:pic>
      <p:pic>
        <p:nvPicPr>
          <p:cNvPr id="35855" name="Picture 23" descr="q1"/>
          <p:cNvPicPr>
            <a:picLocks noChangeAspect="1" noChangeArrowheads="1"/>
          </p:cNvPicPr>
          <p:nvPr/>
        </p:nvPicPr>
        <p:blipFill>
          <a:blip r:embed="rId5"/>
          <a:srcRect/>
          <a:stretch>
            <a:fillRect/>
          </a:stretch>
        </p:blipFill>
        <p:spPr bwMode="auto">
          <a:xfrm>
            <a:off x="6877050" y="476250"/>
            <a:ext cx="571500" cy="400050"/>
          </a:xfrm>
          <a:prstGeom prst="rect">
            <a:avLst/>
          </a:prstGeom>
          <a:noFill/>
          <a:ln w="9525">
            <a:noFill/>
            <a:miter lim="800000"/>
            <a:headEnd/>
            <a:tailEnd/>
          </a:ln>
        </p:spPr>
      </p:pic>
      <p:pic>
        <p:nvPicPr>
          <p:cNvPr id="35856" name="Picture 24" descr="q2"/>
          <p:cNvPicPr>
            <a:picLocks noChangeAspect="1" noChangeArrowheads="1"/>
          </p:cNvPicPr>
          <p:nvPr/>
        </p:nvPicPr>
        <p:blipFill>
          <a:blip r:embed="rId6"/>
          <a:srcRect/>
          <a:stretch>
            <a:fillRect/>
          </a:stretch>
        </p:blipFill>
        <p:spPr bwMode="auto">
          <a:xfrm>
            <a:off x="8172450" y="476250"/>
            <a:ext cx="571500" cy="400050"/>
          </a:xfrm>
          <a:prstGeom prst="rect">
            <a:avLst/>
          </a:prstGeom>
          <a:noFill/>
          <a:ln w="9525">
            <a:noFill/>
            <a:miter lim="800000"/>
            <a:headEnd/>
            <a:tailEnd/>
          </a:ln>
        </p:spPr>
      </p:pic>
      <p:pic>
        <p:nvPicPr>
          <p:cNvPr id="35857" name="Picture 25" descr="q3"/>
          <p:cNvPicPr>
            <a:picLocks noChangeAspect="1" noChangeArrowheads="1"/>
          </p:cNvPicPr>
          <p:nvPr/>
        </p:nvPicPr>
        <p:blipFill>
          <a:blip r:embed="rId7"/>
          <a:srcRect/>
          <a:stretch>
            <a:fillRect/>
          </a:stretch>
        </p:blipFill>
        <p:spPr bwMode="auto">
          <a:xfrm>
            <a:off x="6300788" y="476250"/>
            <a:ext cx="571500" cy="400050"/>
          </a:xfrm>
          <a:prstGeom prst="rect">
            <a:avLst/>
          </a:prstGeom>
          <a:noFill/>
          <a:ln w="9525">
            <a:noFill/>
            <a:miter lim="800000"/>
            <a:headEnd/>
            <a:tailEnd/>
          </a:ln>
        </p:spPr>
      </p:pic>
      <p:pic>
        <p:nvPicPr>
          <p:cNvPr id="35858" name="Picture 26" descr="q4"/>
          <p:cNvPicPr>
            <a:picLocks noChangeAspect="1" noChangeArrowheads="1"/>
          </p:cNvPicPr>
          <p:nvPr/>
        </p:nvPicPr>
        <p:blipFill>
          <a:blip r:embed="rId8"/>
          <a:srcRect/>
          <a:stretch>
            <a:fillRect/>
          </a:stretch>
        </p:blipFill>
        <p:spPr bwMode="auto">
          <a:xfrm>
            <a:off x="5076825" y="476250"/>
            <a:ext cx="571500" cy="400050"/>
          </a:xfrm>
          <a:prstGeom prst="rect">
            <a:avLst/>
          </a:prstGeom>
          <a:noFill/>
          <a:ln w="9525">
            <a:noFill/>
            <a:miter lim="800000"/>
            <a:headEnd/>
            <a:tailEnd/>
          </a:ln>
        </p:spPr>
      </p:pic>
      <p:pic>
        <p:nvPicPr>
          <p:cNvPr id="35859" name="Picture 27" descr="q5"/>
          <p:cNvPicPr>
            <a:picLocks noChangeAspect="1" noChangeArrowheads="1"/>
          </p:cNvPicPr>
          <p:nvPr/>
        </p:nvPicPr>
        <p:blipFill>
          <a:blip r:embed="rId9"/>
          <a:srcRect/>
          <a:stretch>
            <a:fillRect/>
          </a:stretch>
        </p:blipFill>
        <p:spPr bwMode="auto">
          <a:xfrm>
            <a:off x="5651500" y="476250"/>
            <a:ext cx="571500" cy="400050"/>
          </a:xfrm>
          <a:prstGeom prst="rect">
            <a:avLst/>
          </a:prstGeom>
          <a:noFill/>
          <a:ln w="9525">
            <a:noFill/>
            <a:miter lim="800000"/>
            <a:headEnd/>
            <a:tailEnd/>
          </a:ln>
        </p:spPr>
      </p:pic>
      <p:pic>
        <p:nvPicPr>
          <p:cNvPr id="35860" name="Picture 28" descr="q6"/>
          <p:cNvPicPr>
            <a:picLocks noChangeAspect="1" noChangeArrowheads="1"/>
          </p:cNvPicPr>
          <p:nvPr/>
        </p:nvPicPr>
        <p:blipFill>
          <a:blip r:embed="rId10"/>
          <a:srcRect/>
          <a:stretch>
            <a:fillRect/>
          </a:stretch>
        </p:blipFill>
        <p:spPr bwMode="auto">
          <a:xfrm>
            <a:off x="7524750" y="476250"/>
            <a:ext cx="571500" cy="400050"/>
          </a:xfrm>
          <a:prstGeom prst="rect">
            <a:avLst/>
          </a:prstGeom>
          <a:noFill/>
          <a:ln w="9525">
            <a:noFill/>
            <a:miter lim="800000"/>
            <a:headEnd/>
            <a:tailEnd/>
          </a:ln>
        </p:spPr>
      </p:pic>
      <p:pic>
        <p:nvPicPr>
          <p:cNvPr id="35861" name="Picture 30"/>
          <p:cNvPicPr>
            <a:picLocks noChangeAspect="1" noChangeArrowheads="1"/>
          </p:cNvPicPr>
          <p:nvPr/>
        </p:nvPicPr>
        <p:blipFill>
          <a:blip r:embed="rId11"/>
          <a:srcRect/>
          <a:stretch>
            <a:fillRect/>
          </a:stretch>
        </p:blipFill>
        <p:spPr bwMode="auto">
          <a:xfrm>
            <a:off x="827088" y="1412875"/>
            <a:ext cx="1600200" cy="2386013"/>
          </a:xfrm>
          <a:prstGeom prst="rect">
            <a:avLst/>
          </a:prstGeom>
          <a:noFill/>
          <a:ln w="9525">
            <a:noFill/>
            <a:miter lim="800000"/>
            <a:headEnd/>
            <a:tailEnd/>
          </a:ln>
        </p:spPr>
      </p:pic>
      <p:pic>
        <p:nvPicPr>
          <p:cNvPr id="35862" name="Picture 31"/>
          <p:cNvPicPr>
            <a:picLocks noChangeAspect="1" noChangeArrowheads="1"/>
          </p:cNvPicPr>
          <p:nvPr/>
        </p:nvPicPr>
        <p:blipFill>
          <a:blip r:embed="rId12"/>
          <a:srcRect/>
          <a:stretch>
            <a:fillRect/>
          </a:stretch>
        </p:blipFill>
        <p:spPr bwMode="auto">
          <a:xfrm>
            <a:off x="3924300" y="1268413"/>
            <a:ext cx="1600200" cy="2395537"/>
          </a:xfrm>
          <a:prstGeom prst="rect">
            <a:avLst/>
          </a:prstGeom>
          <a:noFill/>
          <a:ln w="9525">
            <a:noFill/>
            <a:miter lim="800000"/>
            <a:headEnd/>
            <a:tailEnd/>
          </a:ln>
        </p:spPr>
      </p:pic>
      <p:pic>
        <p:nvPicPr>
          <p:cNvPr id="35863" name="Picture 32"/>
          <p:cNvPicPr>
            <a:picLocks noChangeAspect="1" noChangeArrowheads="1"/>
          </p:cNvPicPr>
          <p:nvPr/>
        </p:nvPicPr>
        <p:blipFill>
          <a:blip r:embed="rId13"/>
          <a:srcRect/>
          <a:stretch>
            <a:fillRect/>
          </a:stretch>
        </p:blipFill>
        <p:spPr bwMode="auto">
          <a:xfrm>
            <a:off x="6588125" y="1341438"/>
            <a:ext cx="1600200" cy="2349500"/>
          </a:xfrm>
          <a:prstGeom prst="rect">
            <a:avLst/>
          </a:prstGeom>
          <a:noFill/>
          <a:ln w="9525">
            <a:noFill/>
            <a:miter lim="800000"/>
            <a:headEnd/>
            <a:tailEnd/>
          </a:ln>
        </p:spPr>
      </p:pic>
      <p:pic>
        <p:nvPicPr>
          <p:cNvPr id="35864" name="Picture 33"/>
          <p:cNvPicPr>
            <a:picLocks noChangeAspect="1" noChangeArrowheads="1"/>
          </p:cNvPicPr>
          <p:nvPr/>
        </p:nvPicPr>
        <p:blipFill>
          <a:blip r:embed="rId14"/>
          <a:srcRect/>
          <a:stretch>
            <a:fillRect/>
          </a:stretch>
        </p:blipFill>
        <p:spPr bwMode="auto">
          <a:xfrm>
            <a:off x="827088" y="3933825"/>
            <a:ext cx="1600200" cy="2373313"/>
          </a:xfrm>
          <a:prstGeom prst="rect">
            <a:avLst/>
          </a:prstGeom>
          <a:noFill/>
          <a:ln w="9525">
            <a:noFill/>
            <a:miter lim="800000"/>
            <a:headEnd/>
            <a:tailEnd/>
          </a:ln>
        </p:spPr>
      </p:pic>
      <p:pic>
        <p:nvPicPr>
          <p:cNvPr id="35865" name="Picture 34"/>
          <p:cNvPicPr>
            <a:picLocks noChangeAspect="1" noChangeArrowheads="1"/>
          </p:cNvPicPr>
          <p:nvPr/>
        </p:nvPicPr>
        <p:blipFill>
          <a:blip r:embed="rId15"/>
          <a:srcRect/>
          <a:stretch>
            <a:fillRect/>
          </a:stretch>
        </p:blipFill>
        <p:spPr bwMode="auto">
          <a:xfrm>
            <a:off x="3924300" y="3933825"/>
            <a:ext cx="1600200" cy="2300288"/>
          </a:xfrm>
          <a:prstGeom prst="rect">
            <a:avLst/>
          </a:prstGeom>
          <a:noFill/>
          <a:ln w="9525">
            <a:noFill/>
            <a:miter lim="800000"/>
            <a:headEnd/>
            <a:tailEnd/>
          </a:ln>
        </p:spPr>
      </p:pic>
      <p:pic>
        <p:nvPicPr>
          <p:cNvPr id="35866" name="Picture 35"/>
          <p:cNvPicPr>
            <a:picLocks noChangeAspect="1" noChangeArrowheads="1"/>
          </p:cNvPicPr>
          <p:nvPr/>
        </p:nvPicPr>
        <p:blipFill>
          <a:blip r:embed="rId16"/>
          <a:srcRect/>
          <a:stretch>
            <a:fillRect/>
          </a:stretch>
        </p:blipFill>
        <p:spPr bwMode="auto">
          <a:xfrm>
            <a:off x="6588125" y="3789363"/>
            <a:ext cx="1600200" cy="234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685800" y="1412875"/>
            <a:ext cx="7772400" cy="5256213"/>
          </a:xfrm>
        </p:spPr>
        <p:txBody>
          <a:bodyPr/>
          <a:lstStyle/>
          <a:p>
            <a:pPr eaLnBrk="1" hangingPunct="1"/>
            <a:r>
              <a:rPr lang="tr-TR" smtClean="0"/>
              <a:t/>
            </a:r>
            <a:br>
              <a:rPr lang="tr-TR" smtClean="0"/>
            </a:br>
            <a:endParaRPr lang="tr-TR" smtClean="0"/>
          </a:p>
        </p:txBody>
      </p:sp>
      <p:sp>
        <p:nvSpPr>
          <p:cNvPr id="36867" name="Rectangle 3"/>
          <p:cNvSpPr>
            <a:spLocks noGrp="1" noChangeArrowheads="1"/>
          </p:cNvSpPr>
          <p:nvPr>
            <p:ph type="subTitle" idx="1"/>
          </p:nvPr>
        </p:nvSpPr>
        <p:spPr/>
        <p:txBody>
          <a:bodyPr/>
          <a:lstStyle/>
          <a:p>
            <a:pPr eaLnBrk="1" hangingPunct="1"/>
            <a:r>
              <a:rPr lang="tr-TR" smtClean="0"/>
              <a:t> </a:t>
            </a:r>
          </a:p>
        </p:txBody>
      </p:sp>
      <p:pic>
        <p:nvPicPr>
          <p:cNvPr id="36868" name="Picture 4" descr="thermoins"/>
          <p:cNvPicPr>
            <a:picLocks noChangeAspect="1" noChangeArrowheads="1"/>
          </p:cNvPicPr>
          <p:nvPr/>
        </p:nvPicPr>
        <p:blipFill>
          <a:blip r:embed="rId2"/>
          <a:srcRect/>
          <a:stretch>
            <a:fillRect/>
          </a:stretch>
        </p:blipFill>
        <p:spPr bwMode="auto">
          <a:xfrm>
            <a:off x="323850" y="333375"/>
            <a:ext cx="2376488" cy="1008063"/>
          </a:xfrm>
          <a:prstGeom prst="rect">
            <a:avLst/>
          </a:prstGeom>
          <a:noFill/>
          <a:ln w="9525">
            <a:noFill/>
            <a:miter lim="800000"/>
            <a:headEnd/>
            <a:tailEnd/>
          </a:ln>
        </p:spPr>
      </p:pic>
      <p:sp>
        <p:nvSpPr>
          <p:cNvPr id="36869" name="AutoShape 5" descr="thermoins-belgeler 012.jpg"/>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tr-TR"/>
          </a:p>
        </p:txBody>
      </p:sp>
      <p:sp>
        <p:nvSpPr>
          <p:cNvPr id="36870" name="AutoShape 6" descr="thermoins-belgeler 012.jpg"/>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tr-TR"/>
          </a:p>
        </p:txBody>
      </p:sp>
      <p:sp>
        <p:nvSpPr>
          <p:cNvPr id="36871" name="AutoShape 7" descr="attachment?ui=2&amp;ik=8d8fe991ad&amp;view=att&amp;th=134d63169855ec44&amp;attid=0"/>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tr-TR"/>
          </a:p>
        </p:txBody>
      </p:sp>
      <p:sp>
        <p:nvSpPr>
          <p:cNvPr id="36872" name="AutoShape 8" descr="attachment?ui=2&amp;ik=8d8fe991ad&amp;view=att&amp;th=134d63169855ec44&amp;attid=0"/>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tr-TR"/>
          </a:p>
        </p:txBody>
      </p:sp>
      <p:sp>
        <p:nvSpPr>
          <p:cNvPr id="36873" name="Rectangle 12"/>
          <p:cNvSpPr>
            <a:spLocks noChangeArrowheads="1"/>
          </p:cNvSpPr>
          <p:nvPr/>
        </p:nvSpPr>
        <p:spPr bwMode="auto">
          <a:xfrm>
            <a:off x="1587500" y="4102100"/>
            <a:ext cx="6400800" cy="1752600"/>
          </a:xfrm>
          <a:prstGeom prst="rect">
            <a:avLst/>
          </a:prstGeom>
          <a:noFill/>
          <a:ln w="9525">
            <a:noFill/>
            <a:miter lim="800000"/>
            <a:headEnd/>
            <a:tailEnd/>
          </a:ln>
        </p:spPr>
        <p:txBody>
          <a:bodyPr/>
          <a:lstStyle/>
          <a:p>
            <a:pPr algn="ctr">
              <a:spcBef>
                <a:spcPct val="20000"/>
              </a:spcBef>
            </a:pPr>
            <a:r>
              <a:rPr lang="tr-TR" sz="3200"/>
              <a:t> </a:t>
            </a:r>
          </a:p>
        </p:txBody>
      </p:sp>
      <p:sp>
        <p:nvSpPr>
          <p:cNvPr id="36874" name="Rectangle 13"/>
          <p:cNvSpPr>
            <a:spLocks noChangeArrowheads="1"/>
          </p:cNvSpPr>
          <p:nvPr/>
        </p:nvSpPr>
        <p:spPr bwMode="auto">
          <a:xfrm>
            <a:off x="1803400" y="4318000"/>
            <a:ext cx="6400800" cy="1752600"/>
          </a:xfrm>
          <a:prstGeom prst="rect">
            <a:avLst/>
          </a:prstGeom>
          <a:noFill/>
          <a:ln w="9525">
            <a:noFill/>
            <a:miter lim="800000"/>
            <a:headEnd/>
            <a:tailEnd/>
          </a:ln>
        </p:spPr>
        <p:txBody>
          <a:bodyPr/>
          <a:lstStyle/>
          <a:p>
            <a:pPr algn="ctr">
              <a:spcBef>
                <a:spcPct val="20000"/>
              </a:spcBef>
            </a:pPr>
            <a:r>
              <a:rPr lang="tr-TR" sz="3200"/>
              <a:t> </a:t>
            </a:r>
          </a:p>
        </p:txBody>
      </p:sp>
      <p:pic>
        <p:nvPicPr>
          <p:cNvPr id="36876" name="Picture 21" descr="CE"/>
          <p:cNvPicPr>
            <a:picLocks noChangeAspect="1" noChangeArrowheads="1"/>
          </p:cNvPicPr>
          <p:nvPr/>
        </p:nvPicPr>
        <p:blipFill>
          <a:blip r:embed="rId3"/>
          <a:srcRect/>
          <a:stretch>
            <a:fillRect/>
          </a:stretch>
        </p:blipFill>
        <p:spPr bwMode="auto">
          <a:xfrm>
            <a:off x="3419475" y="692150"/>
            <a:ext cx="476250" cy="400050"/>
          </a:xfrm>
          <a:prstGeom prst="rect">
            <a:avLst/>
          </a:prstGeom>
          <a:noFill/>
          <a:ln w="9525">
            <a:noFill/>
            <a:miter lim="800000"/>
            <a:headEnd/>
            <a:tailEnd/>
          </a:ln>
        </p:spPr>
      </p:pic>
      <p:pic>
        <p:nvPicPr>
          <p:cNvPr id="36877" name="Picture 22" descr="70"/>
          <p:cNvPicPr>
            <a:picLocks noChangeAspect="1" noChangeArrowheads="1"/>
          </p:cNvPicPr>
          <p:nvPr/>
        </p:nvPicPr>
        <p:blipFill>
          <a:blip r:embed="rId4"/>
          <a:srcRect/>
          <a:stretch>
            <a:fillRect/>
          </a:stretch>
        </p:blipFill>
        <p:spPr bwMode="auto">
          <a:xfrm>
            <a:off x="4067175" y="692150"/>
            <a:ext cx="571500" cy="400050"/>
          </a:xfrm>
          <a:prstGeom prst="rect">
            <a:avLst/>
          </a:prstGeom>
          <a:noFill/>
          <a:ln w="9525">
            <a:noFill/>
            <a:miter lim="800000"/>
            <a:headEnd/>
            <a:tailEnd/>
          </a:ln>
        </p:spPr>
      </p:pic>
      <p:pic>
        <p:nvPicPr>
          <p:cNvPr id="36878" name="Picture 23" descr="q1"/>
          <p:cNvPicPr>
            <a:picLocks noChangeAspect="1" noChangeArrowheads="1"/>
          </p:cNvPicPr>
          <p:nvPr/>
        </p:nvPicPr>
        <p:blipFill>
          <a:blip r:embed="rId5"/>
          <a:srcRect/>
          <a:stretch>
            <a:fillRect/>
          </a:stretch>
        </p:blipFill>
        <p:spPr bwMode="auto">
          <a:xfrm>
            <a:off x="6372225" y="620713"/>
            <a:ext cx="571500" cy="400050"/>
          </a:xfrm>
          <a:prstGeom prst="rect">
            <a:avLst/>
          </a:prstGeom>
          <a:noFill/>
          <a:ln w="9525">
            <a:noFill/>
            <a:miter lim="800000"/>
            <a:headEnd/>
            <a:tailEnd/>
          </a:ln>
        </p:spPr>
      </p:pic>
      <p:pic>
        <p:nvPicPr>
          <p:cNvPr id="36879" name="Picture 24" descr="q2"/>
          <p:cNvPicPr>
            <a:picLocks noChangeAspect="1" noChangeArrowheads="1"/>
          </p:cNvPicPr>
          <p:nvPr/>
        </p:nvPicPr>
        <p:blipFill>
          <a:blip r:embed="rId6"/>
          <a:srcRect/>
          <a:stretch>
            <a:fillRect/>
          </a:stretch>
        </p:blipFill>
        <p:spPr bwMode="auto">
          <a:xfrm>
            <a:off x="7596188" y="620713"/>
            <a:ext cx="571500" cy="400050"/>
          </a:xfrm>
          <a:prstGeom prst="rect">
            <a:avLst/>
          </a:prstGeom>
          <a:noFill/>
          <a:ln w="9525">
            <a:noFill/>
            <a:miter lim="800000"/>
            <a:headEnd/>
            <a:tailEnd/>
          </a:ln>
        </p:spPr>
      </p:pic>
      <p:pic>
        <p:nvPicPr>
          <p:cNvPr id="36880" name="Picture 25" descr="q3"/>
          <p:cNvPicPr>
            <a:picLocks noChangeAspect="1" noChangeArrowheads="1"/>
          </p:cNvPicPr>
          <p:nvPr/>
        </p:nvPicPr>
        <p:blipFill>
          <a:blip r:embed="rId7"/>
          <a:srcRect/>
          <a:stretch>
            <a:fillRect/>
          </a:stretch>
        </p:blipFill>
        <p:spPr bwMode="auto">
          <a:xfrm>
            <a:off x="5795963" y="620713"/>
            <a:ext cx="571500" cy="400050"/>
          </a:xfrm>
          <a:prstGeom prst="rect">
            <a:avLst/>
          </a:prstGeom>
          <a:noFill/>
          <a:ln w="9525">
            <a:noFill/>
            <a:miter lim="800000"/>
            <a:headEnd/>
            <a:tailEnd/>
          </a:ln>
        </p:spPr>
      </p:pic>
      <p:pic>
        <p:nvPicPr>
          <p:cNvPr id="36881" name="Picture 26" descr="q4"/>
          <p:cNvPicPr>
            <a:picLocks noChangeAspect="1" noChangeArrowheads="1"/>
          </p:cNvPicPr>
          <p:nvPr/>
        </p:nvPicPr>
        <p:blipFill>
          <a:blip r:embed="rId8"/>
          <a:srcRect/>
          <a:stretch>
            <a:fillRect/>
          </a:stretch>
        </p:blipFill>
        <p:spPr bwMode="auto">
          <a:xfrm>
            <a:off x="4716463" y="620713"/>
            <a:ext cx="571500" cy="400050"/>
          </a:xfrm>
          <a:prstGeom prst="rect">
            <a:avLst/>
          </a:prstGeom>
          <a:noFill/>
          <a:ln w="9525">
            <a:noFill/>
            <a:miter lim="800000"/>
            <a:headEnd/>
            <a:tailEnd/>
          </a:ln>
        </p:spPr>
      </p:pic>
      <p:pic>
        <p:nvPicPr>
          <p:cNvPr id="36882" name="Picture 27" descr="q5"/>
          <p:cNvPicPr>
            <a:picLocks noChangeAspect="1" noChangeArrowheads="1"/>
          </p:cNvPicPr>
          <p:nvPr/>
        </p:nvPicPr>
        <p:blipFill>
          <a:blip r:embed="rId9"/>
          <a:srcRect/>
          <a:stretch>
            <a:fillRect/>
          </a:stretch>
        </p:blipFill>
        <p:spPr bwMode="auto">
          <a:xfrm>
            <a:off x="5219700" y="620713"/>
            <a:ext cx="571500" cy="400050"/>
          </a:xfrm>
          <a:prstGeom prst="rect">
            <a:avLst/>
          </a:prstGeom>
          <a:noFill/>
          <a:ln w="9525">
            <a:noFill/>
            <a:miter lim="800000"/>
            <a:headEnd/>
            <a:tailEnd/>
          </a:ln>
        </p:spPr>
      </p:pic>
      <p:pic>
        <p:nvPicPr>
          <p:cNvPr id="36883" name="Picture 28" descr="q6"/>
          <p:cNvPicPr>
            <a:picLocks noChangeAspect="1" noChangeArrowheads="1"/>
          </p:cNvPicPr>
          <p:nvPr/>
        </p:nvPicPr>
        <p:blipFill>
          <a:blip r:embed="rId10"/>
          <a:srcRect/>
          <a:stretch>
            <a:fillRect/>
          </a:stretch>
        </p:blipFill>
        <p:spPr bwMode="auto">
          <a:xfrm>
            <a:off x="6948488" y="620713"/>
            <a:ext cx="571500" cy="400050"/>
          </a:xfrm>
          <a:prstGeom prst="rect">
            <a:avLst/>
          </a:prstGeom>
          <a:noFill/>
          <a:ln w="9525">
            <a:noFill/>
            <a:miter lim="800000"/>
            <a:headEnd/>
            <a:tailEnd/>
          </a:ln>
        </p:spPr>
      </p:pic>
      <p:pic>
        <p:nvPicPr>
          <p:cNvPr id="36884" name="Picture 30"/>
          <p:cNvPicPr>
            <a:picLocks noChangeAspect="1" noChangeArrowheads="1"/>
          </p:cNvPicPr>
          <p:nvPr/>
        </p:nvPicPr>
        <p:blipFill>
          <a:blip r:embed="rId11"/>
          <a:srcRect/>
          <a:stretch>
            <a:fillRect/>
          </a:stretch>
        </p:blipFill>
        <p:spPr bwMode="auto">
          <a:xfrm>
            <a:off x="755650" y="1844675"/>
            <a:ext cx="1368425" cy="1944688"/>
          </a:xfrm>
          <a:prstGeom prst="rect">
            <a:avLst/>
          </a:prstGeom>
          <a:noFill/>
          <a:ln w="9525">
            <a:noFill/>
            <a:miter lim="800000"/>
            <a:headEnd/>
            <a:tailEnd/>
          </a:ln>
        </p:spPr>
      </p:pic>
      <p:pic>
        <p:nvPicPr>
          <p:cNvPr id="36885" name="Picture 31"/>
          <p:cNvPicPr>
            <a:picLocks noChangeAspect="1" noChangeArrowheads="1"/>
          </p:cNvPicPr>
          <p:nvPr/>
        </p:nvPicPr>
        <p:blipFill>
          <a:blip r:embed="rId12"/>
          <a:srcRect/>
          <a:stretch>
            <a:fillRect/>
          </a:stretch>
        </p:blipFill>
        <p:spPr bwMode="auto">
          <a:xfrm>
            <a:off x="2771775" y="1773238"/>
            <a:ext cx="1287463" cy="1943100"/>
          </a:xfrm>
          <a:prstGeom prst="rect">
            <a:avLst/>
          </a:prstGeom>
          <a:noFill/>
          <a:ln w="9525">
            <a:noFill/>
            <a:miter lim="800000"/>
            <a:headEnd/>
            <a:tailEnd/>
          </a:ln>
        </p:spPr>
      </p:pic>
      <p:pic>
        <p:nvPicPr>
          <p:cNvPr id="36886" name="Picture 32"/>
          <p:cNvPicPr>
            <a:picLocks noChangeAspect="1" noChangeArrowheads="1"/>
          </p:cNvPicPr>
          <p:nvPr/>
        </p:nvPicPr>
        <p:blipFill>
          <a:blip r:embed="rId13"/>
          <a:srcRect/>
          <a:stretch>
            <a:fillRect/>
          </a:stretch>
        </p:blipFill>
        <p:spPr bwMode="auto">
          <a:xfrm>
            <a:off x="4787900" y="1773238"/>
            <a:ext cx="1223963" cy="1943100"/>
          </a:xfrm>
          <a:prstGeom prst="rect">
            <a:avLst/>
          </a:prstGeom>
          <a:noFill/>
          <a:ln w="9525">
            <a:noFill/>
            <a:miter lim="800000"/>
            <a:headEnd/>
            <a:tailEnd/>
          </a:ln>
        </p:spPr>
      </p:pic>
      <p:pic>
        <p:nvPicPr>
          <p:cNvPr id="36887" name="Picture 33"/>
          <p:cNvPicPr>
            <a:picLocks noChangeAspect="1" noChangeArrowheads="1"/>
          </p:cNvPicPr>
          <p:nvPr/>
        </p:nvPicPr>
        <p:blipFill>
          <a:blip r:embed="rId14"/>
          <a:srcRect/>
          <a:stretch>
            <a:fillRect/>
          </a:stretch>
        </p:blipFill>
        <p:spPr bwMode="auto">
          <a:xfrm>
            <a:off x="6732588" y="1773238"/>
            <a:ext cx="1295400" cy="1871662"/>
          </a:xfrm>
          <a:prstGeom prst="rect">
            <a:avLst/>
          </a:prstGeom>
          <a:noFill/>
          <a:ln w="9525">
            <a:noFill/>
            <a:miter lim="800000"/>
            <a:headEnd/>
            <a:tailEnd/>
          </a:ln>
        </p:spPr>
      </p:pic>
      <p:pic>
        <p:nvPicPr>
          <p:cNvPr id="36888" name="Picture 34"/>
          <p:cNvPicPr>
            <a:picLocks noChangeAspect="1" noChangeArrowheads="1"/>
          </p:cNvPicPr>
          <p:nvPr/>
        </p:nvPicPr>
        <p:blipFill>
          <a:blip r:embed="rId15"/>
          <a:srcRect/>
          <a:stretch>
            <a:fillRect/>
          </a:stretch>
        </p:blipFill>
        <p:spPr bwMode="auto">
          <a:xfrm>
            <a:off x="755650" y="4149725"/>
            <a:ext cx="1287463" cy="1727200"/>
          </a:xfrm>
          <a:prstGeom prst="rect">
            <a:avLst/>
          </a:prstGeom>
          <a:noFill/>
          <a:ln w="9525">
            <a:noFill/>
            <a:miter lim="800000"/>
            <a:headEnd/>
            <a:tailEnd/>
          </a:ln>
        </p:spPr>
      </p:pic>
      <p:pic>
        <p:nvPicPr>
          <p:cNvPr id="36889" name="Picture 35"/>
          <p:cNvPicPr>
            <a:picLocks noChangeAspect="1" noChangeArrowheads="1"/>
          </p:cNvPicPr>
          <p:nvPr/>
        </p:nvPicPr>
        <p:blipFill>
          <a:blip r:embed="rId16"/>
          <a:srcRect/>
          <a:stretch>
            <a:fillRect/>
          </a:stretch>
        </p:blipFill>
        <p:spPr bwMode="auto">
          <a:xfrm>
            <a:off x="2771775" y="4149725"/>
            <a:ext cx="1287463" cy="1727200"/>
          </a:xfrm>
          <a:prstGeom prst="rect">
            <a:avLst/>
          </a:prstGeom>
          <a:noFill/>
          <a:ln w="9525">
            <a:noFill/>
            <a:miter lim="800000"/>
            <a:headEnd/>
            <a:tailEnd/>
          </a:ln>
        </p:spPr>
      </p:pic>
      <p:pic>
        <p:nvPicPr>
          <p:cNvPr id="36890" name="Picture 36"/>
          <p:cNvPicPr>
            <a:picLocks noChangeAspect="1" noChangeArrowheads="1"/>
          </p:cNvPicPr>
          <p:nvPr/>
        </p:nvPicPr>
        <p:blipFill>
          <a:blip r:embed="rId17"/>
          <a:srcRect/>
          <a:stretch>
            <a:fillRect/>
          </a:stretch>
        </p:blipFill>
        <p:spPr bwMode="auto">
          <a:xfrm>
            <a:off x="4787900" y="4149725"/>
            <a:ext cx="1287463" cy="1716088"/>
          </a:xfrm>
          <a:prstGeom prst="rect">
            <a:avLst/>
          </a:prstGeom>
          <a:noFill/>
          <a:ln w="9525">
            <a:noFill/>
            <a:miter lim="800000"/>
            <a:headEnd/>
            <a:tailEnd/>
          </a:ln>
        </p:spPr>
      </p:pic>
      <p:pic>
        <p:nvPicPr>
          <p:cNvPr id="36891" name="Picture 37"/>
          <p:cNvPicPr>
            <a:picLocks noChangeAspect="1" noChangeArrowheads="1"/>
          </p:cNvPicPr>
          <p:nvPr/>
        </p:nvPicPr>
        <p:blipFill>
          <a:blip r:embed="rId18"/>
          <a:srcRect/>
          <a:stretch>
            <a:fillRect/>
          </a:stretch>
        </p:blipFill>
        <p:spPr bwMode="auto">
          <a:xfrm>
            <a:off x="6804025" y="4005263"/>
            <a:ext cx="1287463" cy="1871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8229600" cy="2649537"/>
          </a:xfrm>
        </p:spPr>
        <p:txBody>
          <a:bodyPr/>
          <a:lstStyle/>
          <a:p>
            <a:pPr eaLnBrk="1" hangingPunct="1"/>
            <a:endParaRPr lang="tr-TR" smtClean="0"/>
          </a:p>
        </p:txBody>
      </p:sp>
      <p:pic>
        <p:nvPicPr>
          <p:cNvPr id="37891" name="Picture 3" descr="DSCI0069"/>
          <p:cNvPicPr>
            <a:picLocks noGrp="1" noChangeAspect="1" noChangeArrowheads="1"/>
          </p:cNvPicPr>
          <p:nvPr>
            <p:ph type="body" idx="1"/>
          </p:nvPr>
        </p:nvPicPr>
        <p:blipFill>
          <a:blip r:embed="rId2">
            <a:lum bright="-18000"/>
          </a:blip>
          <a:srcRect t="6497" r="16959" b="2296"/>
          <a:stretch>
            <a:fillRect/>
          </a:stretch>
        </p:blipFill>
        <p:spPr>
          <a:xfrm>
            <a:off x="0" y="0"/>
            <a:ext cx="9144000" cy="6858000"/>
          </a:xfrm>
          <a:noFill/>
        </p:spPr>
      </p:pic>
      <p:sp>
        <p:nvSpPr>
          <p:cNvPr id="37892" name="Text Box 4"/>
          <p:cNvSpPr txBox="1">
            <a:spLocks noChangeArrowheads="1"/>
          </p:cNvSpPr>
          <p:nvPr/>
        </p:nvSpPr>
        <p:spPr bwMode="auto">
          <a:xfrm>
            <a:off x="2176463" y="1936750"/>
            <a:ext cx="184150" cy="366713"/>
          </a:xfrm>
          <a:prstGeom prst="rect">
            <a:avLst/>
          </a:prstGeom>
          <a:noFill/>
          <a:ln w="9525">
            <a:noFill/>
            <a:miter lim="800000"/>
            <a:headEnd/>
            <a:tailEnd/>
          </a:ln>
        </p:spPr>
        <p:txBody>
          <a:bodyPr wrap="none">
            <a:spAutoFit/>
          </a:bodyPr>
          <a:lstStyle/>
          <a:p>
            <a:endParaRPr lang="tr-TR"/>
          </a:p>
        </p:txBody>
      </p:sp>
      <p:sp>
        <p:nvSpPr>
          <p:cNvPr id="244741" name="Text Box 5"/>
          <p:cNvSpPr txBox="1">
            <a:spLocks noChangeArrowheads="1"/>
          </p:cNvSpPr>
          <p:nvPr/>
        </p:nvSpPr>
        <p:spPr bwMode="auto">
          <a:xfrm>
            <a:off x="642938" y="1628775"/>
            <a:ext cx="8215312" cy="4555093"/>
          </a:xfrm>
          <a:prstGeom prst="rect">
            <a:avLst/>
          </a:prstGeom>
          <a:noFill/>
          <a:ln w="9525">
            <a:noFill/>
            <a:miter lim="800000"/>
            <a:headEnd/>
            <a:tailEnd/>
          </a:ln>
          <a:effectLst/>
        </p:spPr>
        <p:txBody>
          <a:bodyPr>
            <a:spAutoFit/>
          </a:bodyPr>
          <a:lstStyle/>
          <a:p>
            <a:pPr>
              <a:defRPr/>
            </a:pPr>
            <a:r>
              <a:rPr lang="tr-TR" sz="1600" b="1" dirty="0" err="1">
                <a:solidFill>
                  <a:schemeClr val="bg1"/>
                </a:solidFill>
                <a:effectLst>
                  <a:outerShdw blurRad="38100" dist="38100" dir="2700000" algn="tl">
                    <a:srgbClr val="C0C0C0"/>
                  </a:outerShdw>
                </a:effectLst>
              </a:rPr>
              <a:t>Thermoins</a:t>
            </a:r>
            <a:r>
              <a:rPr lang="tr-TR" sz="1600" b="1" dirty="0">
                <a:solidFill>
                  <a:schemeClr val="bg1"/>
                </a:solidFill>
                <a:effectLst>
                  <a:outerShdw blurRad="38100" dist="38100" dir="2700000" algn="tl">
                    <a:srgbClr val="C0C0C0"/>
                  </a:outerShdw>
                </a:effectLst>
              </a:rPr>
              <a:t> ekolojik yalıtım sıvası, uzun AR&amp;GE faaliyetleri sonucunda geliştirilmiş, içeriğinde 14-15 farklı hammadde ihtiva eden özel bir </a:t>
            </a:r>
            <a:r>
              <a:rPr lang="tr-TR" sz="1600" b="1" dirty="0" err="1" smtClean="0">
                <a:solidFill>
                  <a:schemeClr val="bg1"/>
                </a:solidFill>
                <a:effectLst>
                  <a:outerShdw blurRad="38100" dist="38100" dir="2700000" algn="tl">
                    <a:srgbClr val="C0C0C0"/>
                  </a:outerShdw>
                </a:effectLst>
              </a:rPr>
              <a:t>formülasyondur</a:t>
            </a:r>
            <a:r>
              <a:rPr lang="tr-TR" sz="1600" b="1" dirty="0">
                <a:solidFill>
                  <a:schemeClr val="bg1"/>
                </a:solidFill>
                <a:effectLst>
                  <a:outerShdw blurRad="38100" dist="38100" dir="2700000" algn="tl">
                    <a:srgbClr val="C0C0C0"/>
                  </a:outerShdw>
                </a:effectLst>
              </a:rPr>
              <a:t>. Tek bir ürün ile ısı, su, ses ve yangın yalıtımı sağlayan </a:t>
            </a:r>
            <a:r>
              <a:rPr lang="tr-TR" sz="1600" b="1" dirty="0" err="1">
                <a:solidFill>
                  <a:schemeClr val="bg1"/>
                </a:solidFill>
                <a:effectLst>
                  <a:outerShdw blurRad="38100" dist="38100" dir="2700000" algn="tl">
                    <a:srgbClr val="C0C0C0"/>
                  </a:outerShdw>
                </a:effectLst>
              </a:rPr>
              <a:t>Thermoins</a:t>
            </a:r>
            <a:r>
              <a:rPr lang="tr-TR" sz="1600" b="1" dirty="0">
                <a:solidFill>
                  <a:schemeClr val="bg1"/>
                </a:solidFill>
                <a:effectLst>
                  <a:outerShdw blurRad="38100" dist="38100" dir="2700000" algn="tl">
                    <a:srgbClr val="C0C0C0"/>
                  </a:outerShdw>
                </a:effectLst>
              </a:rPr>
              <a:t> Ekolojik yalıtım sıvası fiziksel ve kimyasal yapısı itibarı ile bozunmaya uğramadan yıllar boyu teknik değerlerini korur.</a:t>
            </a:r>
          </a:p>
          <a:p>
            <a:pPr>
              <a:defRPr/>
            </a:pPr>
            <a:endParaRPr lang="tr-TR" sz="1600" b="1" dirty="0">
              <a:solidFill>
                <a:schemeClr val="bg1"/>
              </a:solidFill>
            </a:endParaRPr>
          </a:p>
          <a:p>
            <a:pPr>
              <a:defRPr/>
            </a:pPr>
            <a:r>
              <a:rPr lang="tr-TR" sz="1600" b="1" dirty="0">
                <a:solidFill>
                  <a:schemeClr val="bg1"/>
                </a:solidFill>
              </a:rPr>
              <a:t>Türkiye ve Dünya’da ekolojik yalıtım adı altında üretim gerçekleştiren farklı firmalarda faaliyet </a:t>
            </a:r>
            <a:r>
              <a:rPr lang="tr-TR" sz="1600" b="1" dirty="0" smtClean="0">
                <a:solidFill>
                  <a:schemeClr val="bg1"/>
                </a:solidFill>
              </a:rPr>
              <a:t>göstermektedir. </a:t>
            </a:r>
            <a:r>
              <a:rPr lang="tr-TR" sz="1600" b="1" dirty="0">
                <a:solidFill>
                  <a:schemeClr val="bg1"/>
                </a:solidFill>
              </a:rPr>
              <a:t>Ancak üretim teknolojisi ile Türkiye’de hatta Dünya’da sadece firmamız </a:t>
            </a:r>
            <a:r>
              <a:rPr lang="tr-TR" sz="1600" b="1" dirty="0" err="1">
                <a:solidFill>
                  <a:schemeClr val="bg1"/>
                </a:solidFill>
              </a:rPr>
              <a:t>Delfin</a:t>
            </a:r>
            <a:r>
              <a:rPr lang="tr-TR" sz="1600" b="1" dirty="0">
                <a:solidFill>
                  <a:schemeClr val="bg1"/>
                </a:solidFill>
              </a:rPr>
              <a:t> Mimarlık </a:t>
            </a:r>
            <a:r>
              <a:rPr lang="tr-TR" sz="1600" b="1" dirty="0" err="1">
                <a:solidFill>
                  <a:schemeClr val="bg1"/>
                </a:solidFill>
              </a:rPr>
              <a:t>İnş</a:t>
            </a:r>
            <a:r>
              <a:rPr lang="tr-TR" sz="1600" b="1" dirty="0">
                <a:solidFill>
                  <a:schemeClr val="bg1"/>
                </a:solidFill>
              </a:rPr>
              <a:t>. </a:t>
            </a:r>
            <a:r>
              <a:rPr lang="tr-TR" sz="1600" b="1" dirty="0" err="1">
                <a:solidFill>
                  <a:schemeClr val="bg1"/>
                </a:solidFill>
              </a:rPr>
              <a:t>Turz</a:t>
            </a:r>
            <a:r>
              <a:rPr lang="tr-TR" sz="1600" b="1" dirty="0">
                <a:solidFill>
                  <a:schemeClr val="bg1"/>
                </a:solidFill>
              </a:rPr>
              <a:t>. </a:t>
            </a:r>
            <a:r>
              <a:rPr lang="tr-TR" sz="1600" b="1" dirty="0" err="1">
                <a:solidFill>
                  <a:schemeClr val="bg1"/>
                </a:solidFill>
              </a:rPr>
              <a:t>İth</a:t>
            </a:r>
            <a:r>
              <a:rPr lang="tr-TR" sz="1600" b="1" dirty="0">
                <a:solidFill>
                  <a:schemeClr val="bg1"/>
                </a:solidFill>
              </a:rPr>
              <a:t>. </a:t>
            </a:r>
            <a:r>
              <a:rPr lang="tr-TR" sz="1600" b="1" dirty="0" err="1">
                <a:solidFill>
                  <a:schemeClr val="bg1"/>
                </a:solidFill>
              </a:rPr>
              <a:t>İhr</a:t>
            </a:r>
            <a:r>
              <a:rPr lang="tr-TR" sz="1600" b="1" dirty="0">
                <a:solidFill>
                  <a:schemeClr val="bg1"/>
                </a:solidFill>
              </a:rPr>
              <a:t>. Ve San. Ltd. Şti. </a:t>
            </a:r>
            <a:r>
              <a:rPr lang="tr-TR" sz="1600" b="1" dirty="0" smtClean="0">
                <a:solidFill>
                  <a:schemeClr val="bg1"/>
                </a:solidFill>
              </a:rPr>
              <a:t>“Torba </a:t>
            </a:r>
            <a:r>
              <a:rPr lang="tr-TR" sz="1600" b="1" dirty="0">
                <a:solidFill>
                  <a:schemeClr val="bg1"/>
                </a:solidFill>
              </a:rPr>
              <a:t>B</a:t>
            </a:r>
            <a:r>
              <a:rPr lang="tr-TR" sz="1600" b="1" dirty="0" smtClean="0">
                <a:solidFill>
                  <a:schemeClr val="bg1"/>
                </a:solidFill>
              </a:rPr>
              <a:t>azlı </a:t>
            </a:r>
            <a:r>
              <a:rPr lang="tr-TR" sz="1600" b="1" dirty="0" err="1" smtClean="0">
                <a:solidFill>
                  <a:schemeClr val="bg1"/>
                </a:solidFill>
              </a:rPr>
              <a:t>Dozajlama</a:t>
            </a:r>
            <a:r>
              <a:rPr lang="tr-TR" sz="1600" b="1" dirty="0" smtClean="0">
                <a:solidFill>
                  <a:schemeClr val="bg1"/>
                </a:solidFill>
              </a:rPr>
              <a:t>” </a:t>
            </a:r>
            <a:r>
              <a:rPr lang="tr-TR" sz="1600" b="1" dirty="0">
                <a:solidFill>
                  <a:schemeClr val="bg1"/>
                </a:solidFill>
              </a:rPr>
              <a:t>ile üretim </a:t>
            </a:r>
            <a:r>
              <a:rPr lang="tr-TR" sz="1600" b="1" dirty="0" smtClean="0">
                <a:solidFill>
                  <a:schemeClr val="bg1"/>
                </a:solidFill>
              </a:rPr>
              <a:t>gerçekleştirmektedir.</a:t>
            </a:r>
            <a:endParaRPr lang="tr-TR" sz="1600" b="1" dirty="0">
              <a:solidFill>
                <a:schemeClr val="bg1"/>
              </a:solidFill>
            </a:endParaRPr>
          </a:p>
          <a:p>
            <a:pPr>
              <a:defRPr/>
            </a:pPr>
            <a:endParaRPr lang="tr-TR" sz="1600" b="1" dirty="0">
              <a:solidFill>
                <a:schemeClr val="bg1"/>
              </a:solidFill>
            </a:endParaRPr>
          </a:p>
          <a:p>
            <a:pPr>
              <a:defRPr/>
            </a:pPr>
            <a:r>
              <a:rPr lang="tr-TR" sz="1600" b="1" dirty="0">
                <a:solidFill>
                  <a:schemeClr val="bg1"/>
                </a:solidFill>
              </a:rPr>
              <a:t>Bu üretim sisteminin ürün kalitesi ve teknik değerlerin </a:t>
            </a:r>
            <a:r>
              <a:rPr lang="tr-TR" sz="1600" b="1" dirty="0" err="1">
                <a:solidFill>
                  <a:schemeClr val="bg1"/>
                </a:solidFill>
              </a:rPr>
              <a:t>stabilitesi</a:t>
            </a:r>
            <a:r>
              <a:rPr lang="tr-TR" sz="1600" b="1" dirty="0">
                <a:solidFill>
                  <a:schemeClr val="bg1"/>
                </a:solidFill>
              </a:rPr>
              <a:t> </a:t>
            </a:r>
            <a:r>
              <a:rPr lang="tr-TR" sz="1600" b="1" dirty="0" smtClean="0">
                <a:solidFill>
                  <a:schemeClr val="bg1"/>
                </a:solidFill>
              </a:rPr>
              <a:t>üzerindeki </a:t>
            </a:r>
            <a:r>
              <a:rPr lang="tr-TR" sz="1600" b="1" dirty="0">
                <a:solidFill>
                  <a:schemeClr val="bg1"/>
                </a:solidFill>
              </a:rPr>
              <a:t>etkisi </a:t>
            </a:r>
            <a:r>
              <a:rPr lang="tr-TR" sz="1600" b="1" dirty="0" smtClean="0">
                <a:solidFill>
                  <a:schemeClr val="bg1"/>
                </a:solidFill>
              </a:rPr>
              <a:t>oldukça büyüktür.</a:t>
            </a:r>
            <a:endParaRPr lang="tr-TR" sz="1600" b="1" dirty="0">
              <a:solidFill>
                <a:schemeClr val="bg1"/>
              </a:solidFill>
            </a:endParaRPr>
          </a:p>
          <a:p>
            <a:pPr>
              <a:defRPr/>
            </a:pPr>
            <a:endParaRPr lang="tr-TR" sz="1600" b="1" dirty="0">
              <a:solidFill>
                <a:schemeClr val="bg1"/>
              </a:solidFill>
            </a:endParaRPr>
          </a:p>
          <a:p>
            <a:pPr>
              <a:defRPr/>
            </a:pPr>
            <a:r>
              <a:rPr lang="tr-TR" sz="1600" b="1" dirty="0" smtClean="0">
                <a:solidFill>
                  <a:schemeClr val="bg1"/>
                </a:solidFill>
              </a:rPr>
              <a:t>Ürün içerisinde yer alan bileşenlerin her biri farklı teknik özellikler sağlamakta olup </a:t>
            </a:r>
            <a:r>
              <a:rPr lang="tr-TR" sz="1600" b="1" dirty="0" err="1" smtClean="0">
                <a:solidFill>
                  <a:schemeClr val="bg1"/>
                </a:solidFill>
              </a:rPr>
              <a:t>formülasyonda</a:t>
            </a:r>
            <a:r>
              <a:rPr lang="tr-TR" sz="1600" b="1" dirty="0" smtClean="0">
                <a:solidFill>
                  <a:schemeClr val="bg1"/>
                </a:solidFill>
              </a:rPr>
              <a:t> miktarları oldukça önemlidir. Biz de ürünlerimizin  istikrarını sağlamak için torba bazlı </a:t>
            </a:r>
            <a:r>
              <a:rPr lang="tr-TR" sz="1600" b="1" dirty="0" err="1" smtClean="0">
                <a:solidFill>
                  <a:schemeClr val="bg1"/>
                </a:solidFill>
              </a:rPr>
              <a:t>dozajlama</a:t>
            </a:r>
            <a:r>
              <a:rPr lang="tr-TR" sz="1600" b="1" dirty="0" smtClean="0">
                <a:solidFill>
                  <a:schemeClr val="bg1"/>
                </a:solidFill>
              </a:rPr>
              <a:t> ile çalışmaktayız. </a:t>
            </a:r>
            <a:endParaRPr lang="tr-TR" sz="1600" b="1" dirty="0">
              <a:solidFill>
                <a:schemeClr val="bg1"/>
              </a:solidFill>
            </a:endParaRPr>
          </a:p>
          <a:p>
            <a:pPr>
              <a:defRPr/>
            </a:pPr>
            <a:endParaRPr lang="tr-TR" dirty="0"/>
          </a:p>
        </p:txBody>
      </p:sp>
      <p:sp>
        <p:nvSpPr>
          <p:cNvPr id="37894" name="Text Box 6"/>
          <p:cNvSpPr txBox="1">
            <a:spLocks noChangeArrowheads="1"/>
          </p:cNvSpPr>
          <p:nvPr/>
        </p:nvSpPr>
        <p:spPr bwMode="auto">
          <a:xfrm>
            <a:off x="950913" y="496888"/>
            <a:ext cx="184150" cy="366712"/>
          </a:xfrm>
          <a:prstGeom prst="rect">
            <a:avLst/>
          </a:prstGeom>
          <a:noFill/>
          <a:ln w="9525">
            <a:noFill/>
            <a:miter lim="800000"/>
            <a:headEnd/>
            <a:tailEnd/>
          </a:ln>
        </p:spPr>
        <p:txBody>
          <a:bodyPr wrap="none">
            <a:spAutoFit/>
          </a:bodyPr>
          <a:lstStyle/>
          <a:p>
            <a:endParaRPr lang="tr-TR"/>
          </a:p>
        </p:txBody>
      </p:sp>
      <p:pic>
        <p:nvPicPr>
          <p:cNvPr id="37895" name="Picture 7" descr="thermoins"/>
          <p:cNvPicPr>
            <a:picLocks noChangeAspect="1" noChangeArrowheads="1"/>
          </p:cNvPicPr>
          <p:nvPr/>
        </p:nvPicPr>
        <p:blipFill>
          <a:blip r:embed="rId3"/>
          <a:srcRect/>
          <a:stretch>
            <a:fillRect/>
          </a:stretch>
        </p:blipFill>
        <p:spPr bwMode="auto">
          <a:xfrm>
            <a:off x="468313" y="333375"/>
            <a:ext cx="2286000" cy="838200"/>
          </a:xfrm>
          <a:prstGeom prst="rect">
            <a:avLst/>
          </a:prstGeom>
          <a:noFill/>
          <a:ln w="9525">
            <a:noFill/>
            <a:miter lim="800000"/>
            <a:headEnd/>
            <a:tailEnd/>
          </a:ln>
        </p:spPr>
      </p:pic>
      <p:pic>
        <p:nvPicPr>
          <p:cNvPr id="37896" name="Picture 8" descr="iletisim"/>
          <p:cNvPicPr>
            <a:picLocks noChangeAspect="1" noChangeArrowheads="1"/>
          </p:cNvPicPr>
          <p:nvPr/>
        </p:nvPicPr>
        <p:blipFill>
          <a:blip r:embed="rId4"/>
          <a:srcRect l="19044" b="10568"/>
          <a:stretch>
            <a:fillRect/>
          </a:stretch>
        </p:blipFill>
        <p:spPr bwMode="auto">
          <a:xfrm>
            <a:off x="6804025" y="333375"/>
            <a:ext cx="2016125" cy="12239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tr-TR" smtClean="0"/>
              <a:t> </a:t>
            </a:r>
          </a:p>
        </p:txBody>
      </p:sp>
      <p:sp>
        <p:nvSpPr>
          <p:cNvPr id="38915" name="Rectangle 3"/>
          <p:cNvSpPr>
            <a:spLocks noGrp="1" noChangeArrowheads="1"/>
          </p:cNvSpPr>
          <p:nvPr>
            <p:ph type="body" idx="1"/>
          </p:nvPr>
        </p:nvSpPr>
        <p:spPr>
          <a:xfrm>
            <a:off x="457200" y="1341438"/>
            <a:ext cx="4762500" cy="5087958"/>
          </a:xfrm>
        </p:spPr>
        <p:txBody>
          <a:bodyPr/>
          <a:lstStyle/>
          <a:p>
            <a:pPr eaLnBrk="1" hangingPunct="1">
              <a:lnSpc>
                <a:spcPct val="90000"/>
              </a:lnSpc>
              <a:buFontTx/>
              <a:buNone/>
            </a:pPr>
            <a:r>
              <a:rPr lang="tr-TR" u="sng" dirty="0" smtClean="0">
                <a:latin typeface="Times New Roman" pitchFamily="18" charset="0"/>
              </a:rPr>
              <a:t>Isı Yalıtımı</a:t>
            </a:r>
          </a:p>
          <a:p>
            <a:pPr eaLnBrk="1" hangingPunct="1">
              <a:lnSpc>
                <a:spcPct val="90000"/>
              </a:lnSpc>
              <a:buFontTx/>
              <a:buNone/>
            </a:pPr>
            <a:endParaRPr lang="tr-TR" u="sng" dirty="0" smtClean="0">
              <a:latin typeface="Times New Roman" pitchFamily="18" charset="0"/>
            </a:endParaRPr>
          </a:p>
          <a:p>
            <a:pPr eaLnBrk="1" hangingPunct="1">
              <a:lnSpc>
                <a:spcPct val="90000"/>
              </a:lnSpc>
              <a:buClr>
                <a:srgbClr val="009900"/>
              </a:buClr>
            </a:pPr>
            <a:r>
              <a:rPr lang="tr-TR" sz="1600" dirty="0" err="1" smtClean="0">
                <a:latin typeface="Times New Roman" pitchFamily="18" charset="0"/>
              </a:rPr>
              <a:t>Thermoins</a:t>
            </a:r>
            <a:r>
              <a:rPr lang="tr-TR" sz="1600" dirty="0" smtClean="0">
                <a:latin typeface="Times New Roman" pitchFamily="18" charset="0"/>
              </a:rPr>
              <a:t> ekolojik yalıtım malzemeleri düşük ısı iletkenlik katsayısı ile binalarınızda ve yaşanılan mekanlarda ısı yalıtımı sağlayarak, yaşam alanlarınıza konfor katar.</a:t>
            </a:r>
          </a:p>
          <a:p>
            <a:pPr eaLnBrk="1" hangingPunct="1">
              <a:lnSpc>
                <a:spcPct val="90000"/>
              </a:lnSpc>
              <a:buClr>
                <a:srgbClr val="009900"/>
              </a:buClr>
              <a:buNone/>
            </a:pPr>
            <a:endParaRPr lang="tr-TR" sz="1600" dirty="0" smtClean="0">
              <a:latin typeface="Times New Roman" pitchFamily="18" charset="0"/>
            </a:endParaRPr>
          </a:p>
          <a:p>
            <a:pPr eaLnBrk="1" hangingPunct="1">
              <a:lnSpc>
                <a:spcPct val="90000"/>
              </a:lnSpc>
              <a:buClr>
                <a:srgbClr val="009900"/>
              </a:buClr>
            </a:pPr>
            <a:r>
              <a:rPr lang="tr-TR" sz="1600" dirty="0" smtClean="0">
                <a:latin typeface="Times New Roman" pitchFamily="18" charset="0"/>
              </a:rPr>
              <a:t>Gözenekli yapısı sayesinde ısı transferini minimize ederek ısı transferini engeller, soğuk ve sıcak ortam arasında yalıtım sağlar.</a:t>
            </a:r>
          </a:p>
          <a:p>
            <a:pPr eaLnBrk="1" hangingPunct="1">
              <a:lnSpc>
                <a:spcPct val="90000"/>
              </a:lnSpc>
              <a:buClr>
                <a:srgbClr val="009900"/>
              </a:buClr>
              <a:buNone/>
            </a:pPr>
            <a:endParaRPr lang="tr-TR" sz="1600" dirty="0" smtClean="0">
              <a:latin typeface="Times New Roman" pitchFamily="18" charset="0"/>
            </a:endParaRPr>
          </a:p>
          <a:p>
            <a:pPr eaLnBrk="1" hangingPunct="1">
              <a:lnSpc>
                <a:spcPct val="90000"/>
              </a:lnSpc>
              <a:buClr>
                <a:srgbClr val="009900"/>
              </a:buClr>
            </a:pPr>
            <a:r>
              <a:rPr lang="tr-TR" sz="1600" dirty="0" smtClean="0">
                <a:latin typeface="Times New Roman" pitchFamily="18" charset="0"/>
              </a:rPr>
              <a:t>Ortam şartlarını optimize ederek, bu amaçla kullanılan enerjiden tasarruf elde etme imkanı yaratır.</a:t>
            </a:r>
          </a:p>
          <a:p>
            <a:pPr eaLnBrk="1" hangingPunct="1">
              <a:lnSpc>
                <a:spcPct val="90000"/>
              </a:lnSpc>
              <a:buClr>
                <a:srgbClr val="009900"/>
              </a:buClr>
              <a:buNone/>
            </a:pPr>
            <a:endParaRPr lang="tr-TR" sz="1600" dirty="0" smtClean="0">
              <a:latin typeface="Times New Roman" pitchFamily="18" charset="0"/>
            </a:endParaRPr>
          </a:p>
          <a:p>
            <a:pPr eaLnBrk="1" hangingPunct="1">
              <a:lnSpc>
                <a:spcPct val="90000"/>
              </a:lnSpc>
              <a:buClr>
                <a:srgbClr val="009900"/>
              </a:buClr>
            </a:pPr>
            <a:r>
              <a:rPr lang="tr-TR" sz="1600" dirty="0" smtClean="0">
                <a:latin typeface="Times New Roman" pitchFamily="18" charset="0"/>
              </a:rPr>
              <a:t>Düşük birim hacim ağırlığı ile üstün yalıtım değeri sağlarken, yapılara binen gereksiz yüklerin ortandan kaldırılmasına yardımcı olur.</a:t>
            </a:r>
          </a:p>
          <a:p>
            <a:pPr eaLnBrk="1" hangingPunct="1">
              <a:lnSpc>
                <a:spcPct val="90000"/>
              </a:lnSpc>
              <a:buClr>
                <a:srgbClr val="009900"/>
              </a:buClr>
            </a:pPr>
            <a:endParaRPr lang="tr-TR" sz="1600" dirty="0" smtClean="0">
              <a:latin typeface="Times New Roman" pitchFamily="18" charset="0"/>
            </a:endParaRPr>
          </a:p>
          <a:p>
            <a:pPr eaLnBrk="1" hangingPunct="1">
              <a:lnSpc>
                <a:spcPct val="90000"/>
              </a:lnSpc>
              <a:buClr>
                <a:srgbClr val="009900"/>
              </a:buClr>
              <a:buFontTx/>
              <a:buNone/>
            </a:pPr>
            <a:endParaRPr lang="tr-TR" u="sng" dirty="0" smtClean="0">
              <a:latin typeface="Times New Roman" pitchFamily="18" charset="0"/>
            </a:endParaRPr>
          </a:p>
        </p:txBody>
      </p:sp>
      <p:pic>
        <p:nvPicPr>
          <p:cNvPr id="38916" name="Picture 4" descr="thermoins"/>
          <p:cNvPicPr>
            <a:picLocks noChangeAspect="1" noChangeArrowheads="1"/>
          </p:cNvPicPr>
          <p:nvPr/>
        </p:nvPicPr>
        <p:blipFill>
          <a:blip r:embed="rId2"/>
          <a:srcRect/>
          <a:stretch>
            <a:fillRect/>
          </a:stretch>
        </p:blipFill>
        <p:spPr bwMode="auto">
          <a:xfrm>
            <a:off x="468313" y="333375"/>
            <a:ext cx="2286000" cy="838200"/>
          </a:xfrm>
          <a:prstGeom prst="rect">
            <a:avLst/>
          </a:prstGeom>
          <a:noFill/>
          <a:ln w="9525">
            <a:noFill/>
            <a:miter lim="800000"/>
            <a:headEnd/>
            <a:tailEnd/>
          </a:ln>
        </p:spPr>
      </p:pic>
      <p:pic>
        <p:nvPicPr>
          <p:cNvPr id="38917" name="Picture 5"/>
          <p:cNvPicPr>
            <a:picLocks noChangeAspect="1" noChangeArrowheads="1"/>
          </p:cNvPicPr>
          <p:nvPr/>
        </p:nvPicPr>
        <p:blipFill>
          <a:blip r:embed="rId3"/>
          <a:srcRect/>
          <a:stretch>
            <a:fillRect/>
          </a:stretch>
        </p:blipFill>
        <p:spPr bwMode="auto">
          <a:xfrm>
            <a:off x="5867400" y="692150"/>
            <a:ext cx="2665413" cy="1800225"/>
          </a:xfrm>
          <a:prstGeom prst="rect">
            <a:avLst/>
          </a:prstGeom>
          <a:noFill/>
          <a:ln w="9525">
            <a:noFill/>
            <a:miter lim="800000"/>
            <a:headEnd/>
            <a:tailEnd/>
          </a:ln>
        </p:spPr>
      </p:pic>
      <p:pic>
        <p:nvPicPr>
          <p:cNvPr id="38918" name="Picture 8" descr="DSCI0069"/>
          <p:cNvPicPr>
            <a:picLocks noChangeAspect="1" noChangeArrowheads="1"/>
          </p:cNvPicPr>
          <p:nvPr/>
        </p:nvPicPr>
        <p:blipFill>
          <a:blip r:embed="rId4"/>
          <a:srcRect t="6497" r="16959" b="2296"/>
          <a:stretch>
            <a:fillRect/>
          </a:stretch>
        </p:blipFill>
        <p:spPr bwMode="auto">
          <a:xfrm>
            <a:off x="5867400" y="2708275"/>
            <a:ext cx="2663825" cy="2087563"/>
          </a:xfrm>
          <a:prstGeom prst="rect">
            <a:avLst/>
          </a:prstGeom>
          <a:noFill/>
          <a:ln w="9525">
            <a:noFill/>
            <a:miter lim="800000"/>
            <a:headEnd/>
            <a:tailEnd/>
          </a:ln>
        </p:spPr>
      </p:pic>
      <p:pic>
        <p:nvPicPr>
          <p:cNvPr id="38919" name="Picture 10"/>
          <p:cNvPicPr>
            <a:picLocks noChangeAspect="1" noChangeArrowheads="1"/>
          </p:cNvPicPr>
          <p:nvPr/>
        </p:nvPicPr>
        <p:blipFill>
          <a:blip r:embed="rId5"/>
          <a:srcRect/>
          <a:stretch>
            <a:fillRect/>
          </a:stretch>
        </p:blipFill>
        <p:spPr bwMode="auto">
          <a:xfrm>
            <a:off x="5867400" y="5084763"/>
            <a:ext cx="2828925" cy="161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tr-TR" smtClean="0"/>
              <a:t> </a:t>
            </a:r>
          </a:p>
        </p:txBody>
      </p:sp>
      <p:sp>
        <p:nvSpPr>
          <p:cNvPr id="39939" name="Rectangle 3"/>
          <p:cNvSpPr>
            <a:spLocks noGrp="1" noChangeArrowheads="1"/>
          </p:cNvSpPr>
          <p:nvPr>
            <p:ph type="body" idx="1"/>
          </p:nvPr>
        </p:nvSpPr>
        <p:spPr>
          <a:xfrm>
            <a:off x="457200" y="1341438"/>
            <a:ext cx="8472518" cy="3302008"/>
          </a:xfrm>
        </p:spPr>
        <p:txBody>
          <a:bodyPr/>
          <a:lstStyle/>
          <a:p>
            <a:pPr eaLnBrk="1" hangingPunct="1">
              <a:lnSpc>
                <a:spcPct val="90000"/>
              </a:lnSpc>
              <a:buFontTx/>
              <a:buNone/>
            </a:pPr>
            <a:r>
              <a:rPr lang="tr-TR" u="sng" dirty="0" smtClean="0">
                <a:latin typeface="Times New Roman" pitchFamily="18" charset="0"/>
              </a:rPr>
              <a:t>Su Yalıtımı</a:t>
            </a:r>
          </a:p>
          <a:p>
            <a:pPr eaLnBrk="1" hangingPunct="1">
              <a:lnSpc>
                <a:spcPct val="90000"/>
              </a:lnSpc>
              <a:buClr>
                <a:srgbClr val="009900"/>
              </a:buClr>
            </a:pPr>
            <a:r>
              <a:rPr lang="tr-TR" sz="1400" dirty="0" err="1" smtClean="0">
                <a:latin typeface="Times New Roman" pitchFamily="18" charset="0"/>
              </a:rPr>
              <a:t>Thermoins</a:t>
            </a:r>
            <a:r>
              <a:rPr lang="tr-TR" sz="1400" dirty="0" smtClean="0">
                <a:latin typeface="Times New Roman" pitchFamily="18" charset="0"/>
              </a:rPr>
              <a:t> ekolojik yalıtım sıvası içeriğindeki kuvvetli </a:t>
            </a:r>
            <a:r>
              <a:rPr lang="tr-TR" sz="1400" dirty="0" err="1" smtClean="0">
                <a:latin typeface="Times New Roman" pitchFamily="18" charset="0"/>
              </a:rPr>
              <a:t>hidrofobik</a:t>
            </a:r>
            <a:r>
              <a:rPr lang="tr-TR" sz="1400" dirty="0" smtClean="0">
                <a:latin typeface="Times New Roman" pitchFamily="18" charset="0"/>
              </a:rPr>
              <a:t> katkılar ile üstün su yalıtımı sağlar.</a:t>
            </a:r>
          </a:p>
          <a:p>
            <a:pPr eaLnBrk="1" hangingPunct="1">
              <a:lnSpc>
                <a:spcPct val="90000"/>
              </a:lnSpc>
              <a:buClr>
                <a:srgbClr val="009900"/>
              </a:buClr>
              <a:buNone/>
            </a:pPr>
            <a:endParaRPr lang="tr-TR" sz="1400" dirty="0" smtClean="0">
              <a:latin typeface="Times New Roman" pitchFamily="18" charset="0"/>
            </a:endParaRPr>
          </a:p>
          <a:p>
            <a:pPr eaLnBrk="1" hangingPunct="1">
              <a:lnSpc>
                <a:spcPct val="90000"/>
              </a:lnSpc>
              <a:buClr>
                <a:srgbClr val="009900"/>
              </a:buClr>
            </a:pPr>
            <a:r>
              <a:rPr lang="tr-TR" sz="1400" dirty="0" smtClean="0">
                <a:latin typeface="Times New Roman" pitchFamily="18" charset="0"/>
              </a:rPr>
              <a:t>Su itici özelliğine sahiptir. </a:t>
            </a:r>
          </a:p>
          <a:p>
            <a:pPr eaLnBrk="1" hangingPunct="1">
              <a:lnSpc>
                <a:spcPct val="90000"/>
              </a:lnSpc>
              <a:buClr>
                <a:srgbClr val="009900"/>
              </a:buClr>
              <a:buNone/>
            </a:pPr>
            <a:endParaRPr lang="tr-TR" sz="1400" dirty="0" smtClean="0">
              <a:latin typeface="Times New Roman" pitchFamily="18" charset="0"/>
            </a:endParaRPr>
          </a:p>
          <a:p>
            <a:pPr eaLnBrk="1" hangingPunct="1">
              <a:lnSpc>
                <a:spcPct val="90000"/>
              </a:lnSpc>
              <a:buClr>
                <a:srgbClr val="009900"/>
              </a:buClr>
            </a:pPr>
            <a:r>
              <a:rPr lang="tr-TR" sz="1400" dirty="0" smtClean="0">
                <a:latin typeface="Times New Roman" pitchFamily="18" charset="0"/>
              </a:rPr>
              <a:t>Sülfatlara karşı dayanıklıdır, asit yağmurlarından, mikro organizmalardan etkilenmez.</a:t>
            </a:r>
          </a:p>
          <a:p>
            <a:pPr eaLnBrk="1" hangingPunct="1">
              <a:lnSpc>
                <a:spcPct val="90000"/>
              </a:lnSpc>
              <a:buClr>
                <a:srgbClr val="009900"/>
              </a:buClr>
              <a:buNone/>
            </a:pPr>
            <a:endParaRPr lang="tr-TR" sz="1400" dirty="0" smtClean="0">
              <a:latin typeface="Times New Roman" pitchFamily="18" charset="0"/>
            </a:endParaRPr>
          </a:p>
          <a:p>
            <a:pPr eaLnBrk="1" hangingPunct="1">
              <a:lnSpc>
                <a:spcPct val="90000"/>
              </a:lnSpc>
              <a:buClr>
                <a:srgbClr val="009900"/>
              </a:buClr>
            </a:pPr>
            <a:r>
              <a:rPr lang="tr-TR" sz="1400" dirty="0" smtClean="0">
                <a:latin typeface="Times New Roman" pitchFamily="18" charset="0"/>
              </a:rPr>
              <a:t>İçeriği itibarı ile bünyesine su almaz, küf, nem, bakteri oluşumunu engeller.</a:t>
            </a:r>
          </a:p>
          <a:p>
            <a:pPr eaLnBrk="1" hangingPunct="1">
              <a:lnSpc>
                <a:spcPct val="90000"/>
              </a:lnSpc>
              <a:buClr>
                <a:srgbClr val="009900"/>
              </a:buClr>
              <a:buNone/>
            </a:pPr>
            <a:endParaRPr lang="tr-TR" sz="1400" dirty="0" smtClean="0">
              <a:latin typeface="Times New Roman" pitchFamily="18" charset="0"/>
            </a:endParaRPr>
          </a:p>
          <a:p>
            <a:pPr eaLnBrk="1" hangingPunct="1">
              <a:lnSpc>
                <a:spcPct val="90000"/>
              </a:lnSpc>
              <a:buClr>
                <a:srgbClr val="009900"/>
              </a:buClr>
            </a:pPr>
            <a:r>
              <a:rPr lang="tr-TR" sz="1400" dirty="0" smtClean="0">
                <a:latin typeface="Times New Roman" pitchFamily="18" charset="0"/>
              </a:rPr>
              <a:t>Lokal kılcal çatlaklarda dahi bünyesine su almaz.</a:t>
            </a:r>
          </a:p>
          <a:p>
            <a:pPr eaLnBrk="1" hangingPunct="1">
              <a:lnSpc>
                <a:spcPct val="90000"/>
              </a:lnSpc>
              <a:buClr>
                <a:srgbClr val="009900"/>
              </a:buClr>
              <a:buNone/>
            </a:pPr>
            <a:endParaRPr lang="tr-TR" sz="1400" dirty="0" smtClean="0">
              <a:latin typeface="Times New Roman" pitchFamily="18" charset="0"/>
            </a:endParaRPr>
          </a:p>
          <a:p>
            <a:pPr eaLnBrk="1" hangingPunct="1">
              <a:lnSpc>
                <a:spcPct val="90000"/>
              </a:lnSpc>
              <a:buClr>
                <a:srgbClr val="009900"/>
              </a:buClr>
            </a:pPr>
            <a:r>
              <a:rPr lang="tr-TR" sz="1400" dirty="0" smtClean="0">
                <a:latin typeface="Times New Roman" pitchFamily="18" charset="0"/>
              </a:rPr>
              <a:t>Yapılan laboratuar gözlemlerinde, bir ay boyunca su içinde bırakılmış numunelerde su emme miktarı 3-5 mm arasındadır. </a:t>
            </a:r>
          </a:p>
          <a:p>
            <a:pPr eaLnBrk="1" hangingPunct="1">
              <a:lnSpc>
                <a:spcPct val="90000"/>
              </a:lnSpc>
              <a:buClr>
                <a:srgbClr val="009900"/>
              </a:buClr>
              <a:buFontTx/>
              <a:buNone/>
            </a:pPr>
            <a:endParaRPr lang="tr-TR" u="sng" dirty="0" smtClean="0">
              <a:latin typeface="Times New Roman" pitchFamily="18" charset="0"/>
            </a:endParaRPr>
          </a:p>
        </p:txBody>
      </p:sp>
      <p:pic>
        <p:nvPicPr>
          <p:cNvPr id="39940" name="Picture 4" descr="thermoins"/>
          <p:cNvPicPr>
            <a:picLocks noChangeAspect="1" noChangeArrowheads="1"/>
          </p:cNvPicPr>
          <p:nvPr/>
        </p:nvPicPr>
        <p:blipFill>
          <a:blip r:embed="rId2"/>
          <a:srcRect/>
          <a:stretch>
            <a:fillRect/>
          </a:stretch>
        </p:blipFill>
        <p:spPr bwMode="auto">
          <a:xfrm>
            <a:off x="468313" y="333375"/>
            <a:ext cx="2286000" cy="838200"/>
          </a:xfrm>
          <a:prstGeom prst="rect">
            <a:avLst/>
          </a:prstGeom>
          <a:noFill/>
          <a:ln w="9525">
            <a:noFill/>
            <a:miter lim="800000"/>
            <a:headEnd/>
            <a:tailEnd/>
          </a:ln>
        </p:spPr>
      </p:pic>
      <p:pic>
        <p:nvPicPr>
          <p:cNvPr id="39941" name="Picture 13" descr="test1"/>
          <p:cNvPicPr>
            <a:picLocks noChangeAspect="1" noChangeArrowheads="1"/>
          </p:cNvPicPr>
          <p:nvPr/>
        </p:nvPicPr>
        <p:blipFill>
          <a:blip r:embed="rId3"/>
          <a:srcRect/>
          <a:stretch>
            <a:fillRect/>
          </a:stretch>
        </p:blipFill>
        <p:spPr bwMode="auto">
          <a:xfrm>
            <a:off x="755650" y="4724400"/>
            <a:ext cx="7632700" cy="1836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tr-TR" smtClean="0"/>
              <a:t> </a:t>
            </a:r>
          </a:p>
        </p:txBody>
      </p:sp>
      <p:sp>
        <p:nvSpPr>
          <p:cNvPr id="40963" name="Rectangle 3"/>
          <p:cNvSpPr>
            <a:spLocks noGrp="1" noChangeArrowheads="1"/>
          </p:cNvSpPr>
          <p:nvPr>
            <p:ph type="body" idx="1"/>
          </p:nvPr>
        </p:nvSpPr>
        <p:spPr>
          <a:xfrm>
            <a:off x="457200" y="1341438"/>
            <a:ext cx="4762500" cy="3159132"/>
          </a:xfrm>
        </p:spPr>
        <p:txBody>
          <a:bodyPr/>
          <a:lstStyle/>
          <a:p>
            <a:pPr eaLnBrk="1" hangingPunct="1">
              <a:lnSpc>
                <a:spcPct val="90000"/>
              </a:lnSpc>
              <a:buFontTx/>
              <a:buNone/>
            </a:pPr>
            <a:r>
              <a:rPr lang="tr-TR" dirty="0" smtClean="0">
                <a:latin typeface="Times New Roman" pitchFamily="18" charset="0"/>
              </a:rPr>
              <a:t>   </a:t>
            </a:r>
            <a:r>
              <a:rPr lang="tr-TR" u="sng" dirty="0" smtClean="0">
                <a:latin typeface="Times New Roman" pitchFamily="18" charset="0"/>
              </a:rPr>
              <a:t>Yangın Yalıtımı</a:t>
            </a:r>
          </a:p>
          <a:p>
            <a:pPr eaLnBrk="1" hangingPunct="1">
              <a:lnSpc>
                <a:spcPct val="90000"/>
              </a:lnSpc>
              <a:buClr>
                <a:srgbClr val="009900"/>
              </a:buClr>
            </a:pPr>
            <a:r>
              <a:rPr lang="tr-TR" sz="1600" dirty="0" smtClean="0">
                <a:latin typeface="Times New Roman" pitchFamily="18" charset="0"/>
              </a:rPr>
              <a:t>% 99 inorganik malzemelerden üretilmiştir.</a:t>
            </a:r>
          </a:p>
          <a:p>
            <a:pPr eaLnBrk="1" hangingPunct="1">
              <a:lnSpc>
                <a:spcPct val="90000"/>
              </a:lnSpc>
              <a:buClr>
                <a:srgbClr val="009900"/>
              </a:buClr>
              <a:buNone/>
            </a:pPr>
            <a:endParaRPr lang="tr-TR" sz="1600" dirty="0" smtClean="0">
              <a:latin typeface="Times New Roman" pitchFamily="18" charset="0"/>
            </a:endParaRPr>
          </a:p>
          <a:p>
            <a:pPr eaLnBrk="1" hangingPunct="1">
              <a:lnSpc>
                <a:spcPct val="90000"/>
              </a:lnSpc>
              <a:buClr>
                <a:srgbClr val="009900"/>
              </a:buClr>
            </a:pPr>
            <a:r>
              <a:rPr lang="tr-TR" sz="1600" dirty="0" err="1" smtClean="0">
                <a:latin typeface="Times New Roman" pitchFamily="18" charset="0"/>
              </a:rPr>
              <a:t>Thermoins</a:t>
            </a:r>
            <a:r>
              <a:rPr lang="tr-TR" sz="1600" dirty="0" smtClean="0">
                <a:latin typeface="Times New Roman" pitchFamily="18" charset="0"/>
              </a:rPr>
              <a:t> Ekolojik Yalıtım Malzemeleri kimyasal yapılarından ötürü  reaksiyona girmez ve özelliklerini kayıp etmez.</a:t>
            </a:r>
          </a:p>
          <a:p>
            <a:pPr eaLnBrk="1" hangingPunct="1">
              <a:lnSpc>
                <a:spcPct val="90000"/>
              </a:lnSpc>
              <a:buClr>
                <a:srgbClr val="009900"/>
              </a:buClr>
              <a:buFontTx/>
              <a:buNone/>
            </a:pPr>
            <a:endParaRPr lang="tr-TR" sz="1600" dirty="0" smtClean="0">
              <a:latin typeface="Times New Roman" pitchFamily="18" charset="0"/>
            </a:endParaRPr>
          </a:p>
          <a:p>
            <a:pPr eaLnBrk="1" hangingPunct="1">
              <a:lnSpc>
                <a:spcPct val="90000"/>
              </a:lnSpc>
              <a:buClr>
                <a:srgbClr val="009900"/>
              </a:buClr>
            </a:pPr>
            <a:r>
              <a:rPr lang="tr-TR" sz="1600" dirty="0" smtClean="0">
                <a:latin typeface="Times New Roman" pitchFamily="18" charset="0"/>
              </a:rPr>
              <a:t>A1 yanmazlık özelliğine sahip, yangın esnasında boğucu ve zehirli gazlar üretmez.</a:t>
            </a:r>
          </a:p>
          <a:p>
            <a:pPr eaLnBrk="1" hangingPunct="1">
              <a:lnSpc>
                <a:spcPct val="90000"/>
              </a:lnSpc>
              <a:buClr>
                <a:srgbClr val="009900"/>
              </a:buClr>
            </a:pPr>
            <a:endParaRPr lang="tr-TR" sz="1600" dirty="0" smtClean="0">
              <a:latin typeface="Times New Roman" pitchFamily="18" charset="0"/>
            </a:endParaRPr>
          </a:p>
          <a:p>
            <a:pPr eaLnBrk="1" hangingPunct="1">
              <a:lnSpc>
                <a:spcPct val="90000"/>
              </a:lnSpc>
              <a:buClr>
                <a:srgbClr val="009900"/>
              </a:buClr>
              <a:buFontTx/>
              <a:buNone/>
            </a:pPr>
            <a:endParaRPr lang="tr-TR" u="sng" dirty="0" smtClean="0">
              <a:latin typeface="Times New Roman" pitchFamily="18" charset="0"/>
            </a:endParaRPr>
          </a:p>
        </p:txBody>
      </p:sp>
      <p:pic>
        <p:nvPicPr>
          <p:cNvPr id="40964" name="Picture 4" descr="thermoins"/>
          <p:cNvPicPr>
            <a:picLocks noChangeAspect="1" noChangeArrowheads="1"/>
          </p:cNvPicPr>
          <p:nvPr/>
        </p:nvPicPr>
        <p:blipFill>
          <a:blip r:embed="rId2"/>
          <a:srcRect/>
          <a:stretch>
            <a:fillRect/>
          </a:stretch>
        </p:blipFill>
        <p:spPr bwMode="auto">
          <a:xfrm>
            <a:off x="468313" y="333375"/>
            <a:ext cx="2286000" cy="838200"/>
          </a:xfrm>
          <a:prstGeom prst="rect">
            <a:avLst/>
          </a:prstGeom>
          <a:noFill/>
          <a:ln w="9525">
            <a:noFill/>
            <a:miter lim="800000"/>
            <a:headEnd/>
            <a:tailEnd/>
          </a:ln>
        </p:spPr>
      </p:pic>
      <p:pic>
        <p:nvPicPr>
          <p:cNvPr id="40965" name="Picture 9" descr="S17_1185"/>
          <p:cNvPicPr>
            <a:picLocks noChangeAspect="1" noChangeArrowheads="1"/>
          </p:cNvPicPr>
          <p:nvPr/>
        </p:nvPicPr>
        <p:blipFill>
          <a:blip r:embed="rId3"/>
          <a:srcRect/>
          <a:stretch>
            <a:fillRect/>
          </a:stretch>
        </p:blipFill>
        <p:spPr bwMode="auto">
          <a:xfrm>
            <a:off x="6372225" y="2492375"/>
            <a:ext cx="2376488" cy="1728788"/>
          </a:xfrm>
          <a:prstGeom prst="rect">
            <a:avLst/>
          </a:prstGeom>
          <a:noFill/>
          <a:ln w="9525">
            <a:noFill/>
            <a:miter lim="800000"/>
            <a:headEnd/>
            <a:tailEnd/>
          </a:ln>
        </p:spPr>
      </p:pic>
      <p:pic>
        <p:nvPicPr>
          <p:cNvPr id="40966" name="Picture 10" descr="yangın1"/>
          <p:cNvPicPr>
            <a:picLocks noChangeAspect="1" noChangeArrowheads="1"/>
          </p:cNvPicPr>
          <p:nvPr/>
        </p:nvPicPr>
        <p:blipFill>
          <a:blip r:embed="rId4"/>
          <a:srcRect/>
          <a:stretch>
            <a:fillRect/>
          </a:stretch>
        </p:blipFill>
        <p:spPr bwMode="auto">
          <a:xfrm>
            <a:off x="6372225" y="260350"/>
            <a:ext cx="2376488" cy="2016125"/>
          </a:xfrm>
          <a:prstGeom prst="rect">
            <a:avLst/>
          </a:prstGeom>
          <a:noFill/>
          <a:ln w="9525">
            <a:noFill/>
            <a:miter lim="800000"/>
            <a:headEnd/>
            <a:tailEnd/>
          </a:ln>
        </p:spPr>
      </p:pic>
      <p:pic>
        <p:nvPicPr>
          <p:cNvPr id="40967" name="Picture 11"/>
          <p:cNvPicPr>
            <a:picLocks noChangeAspect="1" noChangeArrowheads="1"/>
          </p:cNvPicPr>
          <p:nvPr/>
        </p:nvPicPr>
        <p:blipFill>
          <a:blip r:embed="rId5"/>
          <a:srcRect/>
          <a:stretch>
            <a:fillRect/>
          </a:stretch>
        </p:blipFill>
        <p:spPr bwMode="auto">
          <a:xfrm>
            <a:off x="6372225" y="4508500"/>
            <a:ext cx="2376488" cy="1993900"/>
          </a:xfrm>
          <a:prstGeom prst="rect">
            <a:avLst/>
          </a:prstGeom>
          <a:noFill/>
          <a:ln w="9525">
            <a:noFill/>
            <a:miter lim="800000"/>
            <a:headEnd/>
            <a:tailEnd/>
          </a:ln>
        </p:spPr>
      </p:pic>
      <p:pic>
        <p:nvPicPr>
          <p:cNvPr id="40968" name="Picture 12"/>
          <p:cNvPicPr>
            <a:picLocks noChangeAspect="1" noChangeArrowheads="1"/>
          </p:cNvPicPr>
          <p:nvPr/>
        </p:nvPicPr>
        <p:blipFill>
          <a:blip r:embed="rId6"/>
          <a:srcRect/>
          <a:stretch>
            <a:fillRect/>
          </a:stretch>
        </p:blipFill>
        <p:spPr bwMode="auto">
          <a:xfrm>
            <a:off x="3348038" y="4581525"/>
            <a:ext cx="2395537" cy="2016125"/>
          </a:xfrm>
          <a:prstGeom prst="rect">
            <a:avLst/>
          </a:prstGeom>
          <a:noFill/>
          <a:ln w="9525">
            <a:noFill/>
            <a:miter lim="800000"/>
            <a:headEnd/>
            <a:tailEnd/>
          </a:ln>
        </p:spPr>
      </p:pic>
      <p:pic>
        <p:nvPicPr>
          <p:cNvPr id="40969" name="Picture 13"/>
          <p:cNvPicPr>
            <a:picLocks noChangeAspect="1" noChangeArrowheads="1"/>
          </p:cNvPicPr>
          <p:nvPr/>
        </p:nvPicPr>
        <p:blipFill>
          <a:blip r:embed="rId7"/>
          <a:srcRect/>
          <a:stretch>
            <a:fillRect/>
          </a:stretch>
        </p:blipFill>
        <p:spPr bwMode="auto">
          <a:xfrm>
            <a:off x="323850" y="4652963"/>
            <a:ext cx="2473325"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tr-TR" dirty="0" smtClean="0"/>
              <a:t> </a:t>
            </a:r>
          </a:p>
        </p:txBody>
      </p:sp>
      <p:sp>
        <p:nvSpPr>
          <p:cNvPr id="41987" name="Rectangle 3"/>
          <p:cNvSpPr>
            <a:spLocks noGrp="1" noChangeArrowheads="1"/>
          </p:cNvSpPr>
          <p:nvPr>
            <p:ph type="body" idx="1"/>
          </p:nvPr>
        </p:nvSpPr>
        <p:spPr>
          <a:xfrm>
            <a:off x="457200" y="1571625"/>
            <a:ext cx="4762500" cy="3802063"/>
          </a:xfrm>
        </p:spPr>
        <p:txBody>
          <a:bodyPr/>
          <a:lstStyle/>
          <a:p>
            <a:pPr eaLnBrk="1" hangingPunct="1">
              <a:lnSpc>
                <a:spcPct val="90000"/>
              </a:lnSpc>
              <a:buFontTx/>
              <a:buNone/>
            </a:pPr>
            <a:r>
              <a:rPr lang="tr-TR" u="sng" dirty="0" smtClean="0">
                <a:latin typeface="Times New Roman" pitchFamily="18" charset="0"/>
              </a:rPr>
              <a:t>Ses Yalıtımı</a:t>
            </a:r>
          </a:p>
          <a:p>
            <a:pPr eaLnBrk="1" hangingPunct="1">
              <a:lnSpc>
                <a:spcPct val="90000"/>
              </a:lnSpc>
              <a:buFontTx/>
              <a:buNone/>
            </a:pPr>
            <a:endParaRPr lang="tr-TR" u="sng" dirty="0" smtClean="0">
              <a:latin typeface="Times New Roman" pitchFamily="18" charset="0"/>
            </a:endParaRPr>
          </a:p>
          <a:p>
            <a:pPr eaLnBrk="1" hangingPunct="1">
              <a:lnSpc>
                <a:spcPct val="90000"/>
              </a:lnSpc>
              <a:buClr>
                <a:srgbClr val="009900"/>
              </a:buClr>
              <a:buFontTx/>
              <a:buNone/>
            </a:pPr>
            <a:endParaRPr lang="tr-TR" sz="1600" dirty="0" smtClean="0">
              <a:latin typeface="Times New Roman" pitchFamily="18" charset="0"/>
            </a:endParaRPr>
          </a:p>
          <a:p>
            <a:pPr eaLnBrk="1" hangingPunct="1">
              <a:lnSpc>
                <a:spcPct val="90000"/>
              </a:lnSpc>
              <a:buClr>
                <a:srgbClr val="009900"/>
              </a:buClr>
            </a:pPr>
            <a:r>
              <a:rPr lang="tr-TR" sz="1600" dirty="0" smtClean="0">
                <a:latin typeface="Times New Roman" pitchFamily="18" charset="0"/>
              </a:rPr>
              <a:t>Hafif ve gözenekli yapısı sayesinde dışarıdan gelen sesleri </a:t>
            </a:r>
            <a:r>
              <a:rPr lang="tr-TR" sz="1600" dirty="0" err="1" smtClean="0">
                <a:latin typeface="Times New Roman" pitchFamily="18" charset="0"/>
              </a:rPr>
              <a:t>absorbe</a:t>
            </a:r>
            <a:r>
              <a:rPr lang="tr-TR" sz="1600" dirty="0" smtClean="0">
                <a:latin typeface="Times New Roman" pitchFamily="18" charset="0"/>
              </a:rPr>
              <a:t> ederek, ses yalıtımı sağlar.</a:t>
            </a:r>
          </a:p>
          <a:p>
            <a:pPr eaLnBrk="1" hangingPunct="1">
              <a:lnSpc>
                <a:spcPct val="90000"/>
              </a:lnSpc>
              <a:buClr>
                <a:srgbClr val="009900"/>
              </a:buClr>
            </a:pPr>
            <a:endParaRPr lang="tr-TR" sz="1600" dirty="0" smtClean="0">
              <a:latin typeface="Times New Roman" pitchFamily="18" charset="0"/>
            </a:endParaRPr>
          </a:p>
          <a:p>
            <a:pPr eaLnBrk="1" hangingPunct="1">
              <a:lnSpc>
                <a:spcPct val="90000"/>
              </a:lnSpc>
              <a:buClr>
                <a:srgbClr val="009900"/>
              </a:buClr>
            </a:pPr>
            <a:r>
              <a:rPr lang="tr-TR" sz="1600" dirty="0" smtClean="0">
                <a:latin typeface="Times New Roman" pitchFamily="18" charset="0"/>
              </a:rPr>
              <a:t>Ses yutucu özelliğe sahiptir 24 </a:t>
            </a:r>
            <a:r>
              <a:rPr lang="tr-TR" sz="1600" dirty="0" err="1" smtClean="0">
                <a:latin typeface="Times New Roman" pitchFamily="18" charset="0"/>
              </a:rPr>
              <a:t>db</a:t>
            </a:r>
            <a:r>
              <a:rPr lang="tr-TR" sz="1600" dirty="0" smtClean="0">
                <a:latin typeface="Times New Roman" pitchFamily="18" charset="0"/>
              </a:rPr>
              <a:t> yankılanmayı ve çınlamayı ortadan kaldırır.</a:t>
            </a:r>
          </a:p>
          <a:p>
            <a:pPr eaLnBrk="1" hangingPunct="1">
              <a:lnSpc>
                <a:spcPct val="90000"/>
              </a:lnSpc>
              <a:buClr>
                <a:srgbClr val="009900"/>
              </a:buClr>
              <a:buFontTx/>
              <a:buNone/>
            </a:pPr>
            <a:endParaRPr lang="tr-TR" sz="1600" dirty="0" smtClean="0"/>
          </a:p>
        </p:txBody>
      </p:sp>
      <p:pic>
        <p:nvPicPr>
          <p:cNvPr id="41988" name="Picture 4" descr="thermoins"/>
          <p:cNvPicPr>
            <a:picLocks noChangeAspect="1" noChangeArrowheads="1"/>
          </p:cNvPicPr>
          <p:nvPr/>
        </p:nvPicPr>
        <p:blipFill>
          <a:blip r:embed="rId2"/>
          <a:srcRect/>
          <a:stretch>
            <a:fillRect/>
          </a:stretch>
        </p:blipFill>
        <p:spPr bwMode="auto">
          <a:xfrm>
            <a:off x="468313" y="333375"/>
            <a:ext cx="2286000" cy="838200"/>
          </a:xfrm>
          <a:prstGeom prst="rect">
            <a:avLst/>
          </a:prstGeom>
          <a:noFill/>
          <a:ln w="9525">
            <a:noFill/>
            <a:miter lim="800000"/>
            <a:headEnd/>
            <a:tailEnd/>
          </a:ln>
        </p:spPr>
      </p:pic>
      <p:pic>
        <p:nvPicPr>
          <p:cNvPr id="41989" name="Picture 15"/>
          <p:cNvPicPr>
            <a:picLocks noChangeAspect="1" noChangeArrowheads="1"/>
          </p:cNvPicPr>
          <p:nvPr/>
        </p:nvPicPr>
        <p:blipFill>
          <a:blip r:embed="rId3"/>
          <a:srcRect/>
          <a:stretch>
            <a:fillRect/>
          </a:stretch>
        </p:blipFill>
        <p:spPr bwMode="auto">
          <a:xfrm>
            <a:off x="6000750" y="1071563"/>
            <a:ext cx="2520950" cy="2000250"/>
          </a:xfrm>
          <a:prstGeom prst="rect">
            <a:avLst/>
          </a:prstGeom>
          <a:noFill/>
          <a:ln w="9525">
            <a:noFill/>
            <a:miter lim="800000"/>
            <a:headEnd/>
            <a:tailEnd/>
          </a:ln>
        </p:spPr>
      </p:pic>
      <p:pic>
        <p:nvPicPr>
          <p:cNvPr id="41990" name="Picture 16" descr="DSCI0087"/>
          <p:cNvPicPr>
            <a:picLocks noChangeAspect="1" noChangeArrowheads="1"/>
          </p:cNvPicPr>
          <p:nvPr/>
        </p:nvPicPr>
        <p:blipFill>
          <a:blip r:embed="rId4">
            <a:lum bright="12000"/>
          </a:blip>
          <a:srcRect l="4137" t="5516" r="9805" b="4602"/>
          <a:stretch>
            <a:fillRect/>
          </a:stretch>
        </p:blipFill>
        <p:spPr bwMode="auto">
          <a:xfrm>
            <a:off x="6000750" y="3429000"/>
            <a:ext cx="2592388" cy="201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tr-TR" dirty="0" smtClean="0"/>
              <a:t> </a:t>
            </a:r>
          </a:p>
        </p:txBody>
      </p:sp>
      <p:sp>
        <p:nvSpPr>
          <p:cNvPr id="43011" name="Rectangle 3"/>
          <p:cNvSpPr>
            <a:spLocks noGrp="1" noChangeArrowheads="1"/>
          </p:cNvSpPr>
          <p:nvPr>
            <p:ph type="body" idx="1"/>
          </p:nvPr>
        </p:nvSpPr>
        <p:spPr>
          <a:xfrm>
            <a:off x="457200" y="1341438"/>
            <a:ext cx="5051425" cy="2730504"/>
          </a:xfrm>
        </p:spPr>
        <p:txBody>
          <a:bodyPr/>
          <a:lstStyle/>
          <a:p>
            <a:pPr eaLnBrk="1" hangingPunct="1">
              <a:lnSpc>
                <a:spcPct val="90000"/>
              </a:lnSpc>
              <a:buFontTx/>
              <a:buNone/>
            </a:pPr>
            <a:r>
              <a:rPr lang="tr-TR" sz="2800" dirty="0" smtClean="0">
                <a:latin typeface="Times New Roman" pitchFamily="18" charset="0"/>
              </a:rPr>
              <a:t>   </a:t>
            </a:r>
            <a:r>
              <a:rPr lang="tr-TR" sz="2800" u="sng" dirty="0" smtClean="0">
                <a:latin typeface="Times New Roman" pitchFamily="18" charset="0"/>
              </a:rPr>
              <a:t>Buhar </a:t>
            </a:r>
            <a:r>
              <a:rPr lang="tr-TR" sz="2800" u="sng" dirty="0" err="1" smtClean="0">
                <a:latin typeface="Times New Roman" pitchFamily="18" charset="0"/>
              </a:rPr>
              <a:t>Düfizyonu</a:t>
            </a:r>
            <a:r>
              <a:rPr lang="tr-TR" sz="2800" u="sng" dirty="0" smtClean="0">
                <a:latin typeface="Times New Roman" pitchFamily="18" charset="0"/>
              </a:rPr>
              <a:t> ( Nefes Alma)</a:t>
            </a:r>
          </a:p>
          <a:p>
            <a:pPr eaLnBrk="1" hangingPunct="1">
              <a:lnSpc>
                <a:spcPct val="90000"/>
              </a:lnSpc>
              <a:buFontTx/>
              <a:buNone/>
            </a:pPr>
            <a:endParaRPr lang="tr-TR" sz="900" u="sng" dirty="0" smtClean="0">
              <a:latin typeface="Times New Roman" pitchFamily="18" charset="0"/>
            </a:endParaRPr>
          </a:p>
          <a:p>
            <a:pPr eaLnBrk="1" hangingPunct="1">
              <a:lnSpc>
                <a:spcPct val="90000"/>
              </a:lnSpc>
              <a:buClr>
                <a:srgbClr val="009900"/>
              </a:buClr>
            </a:pPr>
            <a:r>
              <a:rPr lang="tr-TR" sz="1800" dirty="0" smtClean="0">
                <a:latin typeface="Times New Roman" pitchFamily="18" charset="0"/>
              </a:rPr>
              <a:t>Bileşenlerindeki gözenekli yapı nedeniyle binanızın nefes almasını sağlar. </a:t>
            </a:r>
          </a:p>
          <a:p>
            <a:pPr eaLnBrk="1" hangingPunct="1">
              <a:lnSpc>
                <a:spcPct val="90000"/>
              </a:lnSpc>
              <a:buClr>
                <a:srgbClr val="009900"/>
              </a:buClr>
              <a:buNone/>
            </a:pPr>
            <a:endParaRPr lang="tr-TR" sz="1800" dirty="0" smtClean="0">
              <a:latin typeface="Times New Roman" pitchFamily="18" charset="0"/>
            </a:endParaRPr>
          </a:p>
          <a:p>
            <a:pPr eaLnBrk="1" hangingPunct="1">
              <a:lnSpc>
                <a:spcPct val="90000"/>
              </a:lnSpc>
              <a:buClr>
                <a:srgbClr val="009900"/>
              </a:buClr>
            </a:pPr>
            <a:r>
              <a:rPr lang="tr-TR" sz="1800" dirty="0" smtClean="0">
                <a:latin typeface="Times New Roman" pitchFamily="18" charset="0"/>
              </a:rPr>
              <a:t>Küf, mantar, bakteri, terleme gibi istenmeyen olayların oluşumuna izin vermez.</a:t>
            </a:r>
          </a:p>
          <a:p>
            <a:pPr eaLnBrk="1" hangingPunct="1">
              <a:lnSpc>
                <a:spcPct val="90000"/>
              </a:lnSpc>
              <a:buClr>
                <a:srgbClr val="009900"/>
              </a:buClr>
              <a:buFontTx/>
              <a:buNone/>
            </a:pPr>
            <a:endParaRPr lang="tr-TR" sz="1800" dirty="0" smtClean="0">
              <a:latin typeface="Times New Roman" pitchFamily="18" charset="0"/>
            </a:endParaRPr>
          </a:p>
          <a:p>
            <a:pPr eaLnBrk="1" hangingPunct="1">
              <a:lnSpc>
                <a:spcPct val="90000"/>
              </a:lnSpc>
              <a:buClr>
                <a:srgbClr val="009900"/>
              </a:buClr>
              <a:buFontTx/>
              <a:buNone/>
            </a:pPr>
            <a:endParaRPr lang="tr-TR" sz="1600" dirty="0" smtClean="0"/>
          </a:p>
        </p:txBody>
      </p:sp>
      <p:pic>
        <p:nvPicPr>
          <p:cNvPr id="43012" name="Picture 4" descr="thermoins"/>
          <p:cNvPicPr>
            <a:picLocks noChangeAspect="1" noChangeArrowheads="1"/>
          </p:cNvPicPr>
          <p:nvPr/>
        </p:nvPicPr>
        <p:blipFill>
          <a:blip r:embed="rId2"/>
          <a:srcRect/>
          <a:stretch>
            <a:fillRect/>
          </a:stretch>
        </p:blipFill>
        <p:spPr bwMode="auto">
          <a:xfrm>
            <a:off x="468313" y="333375"/>
            <a:ext cx="2286000" cy="838200"/>
          </a:xfrm>
          <a:prstGeom prst="rect">
            <a:avLst/>
          </a:prstGeom>
          <a:noFill/>
          <a:ln w="9525">
            <a:noFill/>
            <a:miter lim="800000"/>
            <a:headEnd/>
            <a:tailEnd/>
          </a:ln>
        </p:spPr>
      </p:pic>
      <p:pic>
        <p:nvPicPr>
          <p:cNvPr id="43013" name="Picture 10" descr="water_test1"/>
          <p:cNvPicPr>
            <a:picLocks noChangeAspect="1" noChangeArrowheads="1"/>
          </p:cNvPicPr>
          <p:nvPr/>
        </p:nvPicPr>
        <p:blipFill>
          <a:blip r:embed="rId3"/>
          <a:srcRect/>
          <a:stretch>
            <a:fillRect/>
          </a:stretch>
        </p:blipFill>
        <p:spPr bwMode="auto">
          <a:xfrm>
            <a:off x="5940425" y="836613"/>
            <a:ext cx="2520950" cy="3068637"/>
          </a:xfrm>
          <a:prstGeom prst="rect">
            <a:avLst/>
          </a:prstGeom>
          <a:noFill/>
          <a:ln w="9525">
            <a:noFill/>
            <a:miter lim="800000"/>
            <a:headEnd/>
            <a:tailEnd/>
          </a:ln>
        </p:spPr>
      </p:pic>
      <p:pic>
        <p:nvPicPr>
          <p:cNvPr id="43014" name="Picture 12"/>
          <p:cNvPicPr>
            <a:picLocks noChangeAspect="1" noChangeArrowheads="1"/>
          </p:cNvPicPr>
          <p:nvPr/>
        </p:nvPicPr>
        <p:blipFill>
          <a:blip r:embed="rId4"/>
          <a:srcRect/>
          <a:stretch>
            <a:fillRect/>
          </a:stretch>
        </p:blipFill>
        <p:spPr bwMode="auto">
          <a:xfrm>
            <a:off x="323850" y="4365625"/>
            <a:ext cx="2222500" cy="2306638"/>
          </a:xfrm>
          <a:prstGeom prst="rect">
            <a:avLst/>
          </a:prstGeom>
          <a:noFill/>
          <a:ln w="9525">
            <a:noFill/>
            <a:miter lim="800000"/>
            <a:headEnd/>
            <a:tailEnd/>
          </a:ln>
        </p:spPr>
      </p:pic>
      <p:pic>
        <p:nvPicPr>
          <p:cNvPr id="43015" name="Picture 13"/>
          <p:cNvPicPr>
            <a:picLocks noChangeAspect="1" noChangeArrowheads="1"/>
          </p:cNvPicPr>
          <p:nvPr/>
        </p:nvPicPr>
        <p:blipFill>
          <a:blip r:embed="rId5"/>
          <a:srcRect/>
          <a:stretch>
            <a:fillRect/>
          </a:stretch>
        </p:blipFill>
        <p:spPr bwMode="auto">
          <a:xfrm>
            <a:off x="2843213" y="4365625"/>
            <a:ext cx="2665412" cy="2293938"/>
          </a:xfrm>
          <a:prstGeom prst="rect">
            <a:avLst/>
          </a:prstGeom>
          <a:noFill/>
          <a:ln w="9525">
            <a:noFill/>
            <a:miter lim="800000"/>
            <a:headEnd/>
            <a:tailEnd/>
          </a:ln>
        </p:spPr>
      </p:pic>
      <p:pic>
        <p:nvPicPr>
          <p:cNvPr id="43016" name="Picture 18"/>
          <p:cNvPicPr>
            <a:picLocks noChangeAspect="1" noChangeArrowheads="1"/>
          </p:cNvPicPr>
          <p:nvPr/>
        </p:nvPicPr>
        <p:blipFill>
          <a:blip r:embed="rId6"/>
          <a:srcRect/>
          <a:stretch>
            <a:fillRect/>
          </a:stretch>
        </p:blipFill>
        <p:spPr bwMode="auto">
          <a:xfrm>
            <a:off x="5795963" y="4292600"/>
            <a:ext cx="2736850" cy="2395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tr-TR" dirty="0" smtClean="0"/>
              <a:t>       </a:t>
            </a:r>
          </a:p>
        </p:txBody>
      </p:sp>
      <p:sp>
        <p:nvSpPr>
          <p:cNvPr id="13315" name="Rectangle 3"/>
          <p:cNvSpPr>
            <a:spLocks noGrp="1" noChangeArrowheads="1"/>
          </p:cNvSpPr>
          <p:nvPr>
            <p:ph type="body" idx="1"/>
          </p:nvPr>
        </p:nvSpPr>
        <p:spPr>
          <a:xfrm>
            <a:off x="457200" y="1557338"/>
            <a:ext cx="8229600" cy="4035425"/>
          </a:xfrm>
        </p:spPr>
        <p:txBody>
          <a:bodyPr/>
          <a:lstStyle/>
          <a:p>
            <a:pPr eaLnBrk="1" hangingPunct="1">
              <a:buClr>
                <a:srgbClr val="009900"/>
              </a:buClr>
            </a:pPr>
            <a:r>
              <a:rPr lang="tr-TR" sz="1400" dirty="0" err="1" smtClean="0">
                <a:latin typeface="Times New Roman" pitchFamily="18" charset="0"/>
              </a:rPr>
              <a:t>Thermoins</a:t>
            </a:r>
            <a:r>
              <a:rPr lang="tr-TR" sz="1400" dirty="0" smtClean="0">
                <a:latin typeface="Times New Roman" pitchFamily="18" charset="0"/>
              </a:rPr>
              <a:t> P New</a:t>
            </a:r>
          </a:p>
          <a:p>
            <a:pPr eaLnBrk="1" hangingPunct="1">
              <a:buClr>
                <a:srgbClr val="009900"/>
              </a:buClr>
            </a:pPr>
            <a:r>
              <a:rPr lang="tr-TR" sz="1400" dirty="0" err="1" smtClean="0">
                <a:latin typeface="Times New Roman" pitchFamily="18" charset="0"/>
              </a:rPr>
              <a:t>Thermoins</a:t>
            </a:r>
            <a:r>
              <a:rPr lang="tr-TR" sz="1400" dirty="0" smtClean="0">
                <a:latin typeface="Times New Roman" pitchFamily="18" charset="0"/>
              </a:rPr>
              <a:t>-CL Dış Cephe Yalıtım Sıvası (</a:t>
            </a:r>
            <a:r>
              <a:rPr lang="tr-TR" sz="1400" dirty="0" err="1" smtClean="0">
                <a:latin typeface="Times New Roman" pitchFamily="18" charset="0"/>
              </a:rPr>
              <a:t>Expanded</a:t>
            </a:r>
            <a:r>
              <a:rPr lang="tr-TR" sz="1400" dirty="0" smtClean="0">
                <a:latin typeface="Times New Roman" pitchFamily="18" charset="0"/>
              </a:rPr>
              <a:t> </a:t>
            </a:r>
            <a:r>
              <a:rPr lang="tr-TR" sz="1400" dirty="0" err="1" smtClean="0">
                <a:latin typeface="Times New Roman" pitchFamily="18" charset="0"/>
              </a:rPr>
              <a:t>Glass</a:t>
            </a:r>
            <a:r>
              <a:rPr lang="tr-TR" sz="1400" dirty="0" smtClean="0">
                <a:latin typeface="Times New Roman" pitchFamily="18" charset="0"/>
              </a:rPr>
              <a:t>)</a:t>
            </a:r>
          </a:p>
          <a:p>
            <a:pPr eaLnBrk="1" hangingPunct="1">
              <a:buClr>
                <a:srgbClr val="009900"/>
              </a:buClr>
            </a:pPr>
            <a:r>
              <a:rPr lang="tr-TR" sz="1400" dirty="0" err="1" smtClean="0">
                <a:latin typeface="Times New Roman" pitchFamily="18" charset="0"/>
              </a:rPr>
              <a:t>Thermoins</a:t>
            </a:r>
            <a:r>
              <a:rPr lang="tr-TR" sz="1400" dirty="0" smtClean="0">
                <a:latin typeface="Times New Roman" pitchFamily="18" charset="0"/>
              </a:rPr>
              <a:t>-P Dış Cephe Yalıtım Sıvası (</a:t>
            </a:r>
            <a:r>
              <a:rPr lang="tr-TR" sz="1400" dirty="0" err="1" smtClean="0">
                <a:latin typeface="Times New Roman" pitchFamily="18" charset="0"/>
              </a:rPr>
              <a:t>Expanded</a:t>
            </a:r>
            <a:r>
              <a:rPr lang="tr-TR" sz="1400" dirty="0" smtClean="0">
                <a:latin typeface="Times New Roman" pitchFamily="18" charset="0"/>
              </a:rPr>
              <a:t> </a:t>
            </a:r>
            <a:r>
              <a:rPr lang="tr-TR" sz="1400" dirty="0" err="1" smtClean="0">
                <a:latin typeface="Times New Roman" pitchFamily="18" charset="0"/>
              </a:rPr>
              <a:t>Glass</a:t>
            </a:r>
            <a:r>
              <a:rPr lang="tr-TR" sz="1400" dirty="0" smtClean="0">
                <a:latin typeface="Times New Roman" pitchFamily="18" charset="0"/>
              </a:rPr>
              <a:t>)</a:t>
            </a:r>
          </a:p>
          <a:p>
            <a:pPr eaLnBrk="1" hangingPunct="1">
              <a:buClr>
                <a:srgbClr val="009900"/>
              </a:buClr>
            </a:pPr>
            <a:r>
              <a:rPr lang="tr-TR" sz="1400" dirty="0" err="1" smtClean="0">
                <a:latin typeface="Times New Roman" pitchFamily="18" charset="0"/>
              </a:rPr>
              <a:t>Thermoins</a:t>
            </a:r>
            <a:r>
              <a:rPr lang="tr-TR" sz="1400" dirty="0" smtClean="0">
                <a:latin typeface="Times New Roman" pitchFamily="18" charset="0"/>
              </a:rPr>
              <a:t>-P.P Dış Cephe Yalıtım Sıvası ( Perlitli&amp;</a:t>
            </a:r>
            <a:r>
              <a:rPr lang="tr-TR" sz="1400" dirty="0" err="1" smtClean="0">
                <a:latin typeface="Times New Roman" pitchFamily="18" charset="0"/>
              </a:rPr>
              <a:t>Pomzalı</a:t>
            </a:r>
            <a:r>
              <a:rPr lang="tr-TR" sz="1400" dirty="0" smtClean="0">
                <a:latin typeface="Times New Roman" pitchFamily="18" charset="0"/>
              </a:rPr>
              <a:t>)</a:t>
            </a:r>
          </a:p>
          <a:p>
            <a:pPr eaLnBrk="1" hangingPunct="1">
              <a:buClr>
                <a:srgbClr val="009900"/>
              </a:buClr>
            </a:pPr>
            <a:r>
              <a:rPr lang="tr-TR" sz="1400" dirty="0" err="1" smtClean="0">
                <a:latin typeface="Times New Roman" pitchFamily="18" charset="0"/>
              </a:rPr>
              <a:t>Thermoins</a:t>
            </a:r>
            <a:r>
              <a:rPr lang="tr-TR" sz="1400" dirty="0" smtClean="0">
                <a:latin typeface="Times New Roman" pitchFamily="18" charset="0"/>
              </a:rPr>
              <a:t>-İç Sıva</a:t>
            </a:r>
          </a:p>
          <a:p>
            <a:pPr eaLnBrk="1" hangingPunct="1">
              <a:buClr>
                <a:srgbClr val="009900"/>
              </a:buClr>
            </a:pPr>
            <a:r>
              <a:rPr lang="tr-TR" sz="1400" dirty="0" err="1" smtClean="0">
                <a:latin typeface="Times New Roman" pitchFamily="18" charset="0"/>
              </a:rPr>
              <a:t>Thermoins</a:t>
            </a:r>
            <a:r>
              <a:rPr lang="tr-TR" sz="1400" dirty="0" smtClean="0">
                <a:latin typeface="Times New Roman" pitchFamily="18" charset="0"/>
              </a:rPr>
              <a:t>-Teras </a:t>
            </a:r>
          </a:p>
          <a:p>
            <a:pPr eaLnBrk="1" hangingPunct="1">
              <a:buClr>
                <a:srgbClr val="009900"/>
              </a:buClr>
            </a:pPr>
            <a:r>
              <a:rPr lang="tr-TR" sz="1400" dirty="0" err="1" smtClean="0">
                <a:latin typeface="Times New Roman" pitchFamily="18" charset="0"/>
              </a:rPr>
              <a:t>Thermoins</a:t>
            </a:r>
            <a:r>
              <a:rPr lang="tr-TR" sz="1400" dirty="0" smtClean="0">
                <a:latin typeface="Times New Roman" pitchFamily="18" charset="0"/>
              </a:rPr>
              <a:t>-Yapıştırıcı</a:t>
            </a:r>
          </a:p>
          <a:p>
            <a:pPr eaLnBrk="1" hangingPunct="1">
              <a:buClr>
                <a:srgbClr val="009900"/>
              </a:buClr>
            </a:pPr>
            <a:r>
              <a:rPr lang="tr-TR" sz="1400" dirty="0" err="1" smtClean="0">
                <a:latin typeface="Times New Roman" pitchFamily="18" charset="0"/>
              </a:rPr>
              <a:t>Thermoins</a:t>
            </a:r>
            <a:r>
              <a:rPr lang="tr-TR" sz="1400" dirty="0" smtClean="0">
                <a:latin typeface="Times New Roman" pitchFamily="18" charset="0"/>
              </a:rPr>
              <a:t>-Şap</a:t>
            </a:r>
          </a:p>
          <a:p>
            <a:pPr eaLnBrk="1" hangingPunct="1">
              <a:buClr>
                <a:srgbClr val="009900"/>
              </a:buClr>
            </a:pPr>
            <a:r>
              <a:rPr lang="tr-TR" sz="1400" dirty="0" err="1" smtClean="0">
                <a:latin typeface="Times New Roman" pitchFamily="18" charset="0"/>
              </a:rPr>
              <a:t>Thermoins</a:t>
            </a:r>
            <a:r>
              <a:rPr lang="tr-TR" sz="1400" dirty="0" smtClean="0">
                <a:latin typeface="Times New Roman" pitchFamily="18" charset="0"/>
              </a:rPr>
              <a:t> Örgü Harcı</a:t>
            </a:r>
          </a:p>
          <a:p>
            <a:pPr eaLnBrk="1" hangingPunct="1">
              <a:buClr>
                <a:srgbClr val="009900"/>
              </a:buClr>
            </a:pPr>
            <a:r>
              <a:rPr lang="tr-TR" sz="1400" dirty="0" err="1" smtClean="0">
                <a:latin typeface="Times New Roman" pitchFamily="18" charset="0"/>
              </a:rPr>
              <a:t>Thermoins</a:t>
            </a:r>
            <a:r>
              <a:rPr lang="tr-TR" sz="1400" dirty="0" smtClean="0">
                <a:latin typeface="Times New Roman" pitchFamily="18" charset="0"/>
              </a:rPr>
              <a:t>-</a:t>
            </a:r>
            <a:r>
              <a:rPr lang="tr-TR" sz="1400" dirty="0" err="1" smtClean="0">
                <a:latin typeface="Times New Roman" pitchFamily="18" charset="0"/>
              </a:rPr>
              <a:t>Prekast</a:t>
            </a:r>
            <a:endParaRPr lang="tr-TR" sz="1400" dirty="0" smtClean="0">
              <a:latin typeface="Times New Roman" pitchFamily="18" charset="0"/>
            </a:endParaRPr>
          </a:p>
          <a:p>
            <a:pPr eaLnBrk="1" hangingPunct="1">
              <a:buClr>
                <a:srgbClr val="009900"/>
              </a:buClr>
            </a:pPr>
            <a:r>
              <a:rPr lang="tr-TR" sz="1400" dirty="0" err="1" smtClean="0">
                <a:latin typeface="Times New Roman" pitchFamily="18" charset="0"/>
              </a:rPr>
              <a:t>Thermoins</a:t>
            </a:r>
            <a:r>
              <a:rPr lang="tr-TR" sz="1400" dirty="0" smtClean="0">
                <a:latin typeface="Times New Roman" pitchFamily="18" charset="0"/>
              </a:rPr>
              <a:t>-Macun</a:t>
            </a:r>
          </a:p>
          <a:p>
            <a:pPr eaLnBrk="1" hangingPunct="1">
              <a:buClr>
                <a:srgbClr val="009900"/>
              </a:buClr>
              <a:buNone/>
            </a:pPr>
            <a:r>
              <a:rPr lang="tr-TR" sz="1400" dirty="0" smtClean="0">
                <a:latin typeface="Times New Roman" pitchFamily="18" charset="0"/>
              </a:rPr>
              <a:t> </a:t>
            </a:r>
          </a:p>
          <a:p>
            <a:pPr eaLnBrk="1" hangingPunct="1">
              <a:buClr>
                <a:srgbClr val="009900"/>
              </a:buClr>
              <a:buNone/>
            </a:pPr>
            <a:endParaRPr lang="tr-TR" sz="1400" dirty="0" smtClean="0">
              <a:latin typeface="Times New Roman" pitchFamily="18" charset="0"/>
            </a:endParaRPr>
          </a:p>
        </p:txBody>
      </p:sp>
      <p:pic>
        <p:nvPicPr>
          <p:cNvPr id="13316" name="Picture 6" descr="thermoins"/>
          <p:cNvPicPr>
            <a:picLocks noChangeAspect="1" noChangeArrowheads="1"/>
          </p:cNvPicPr>
          <p:nvPr/>
        </p:nvPicPr>
        <p:blipFill>
          <a:blip r:embed="rId2"/>
          <a:srcRect/>
          <a:stretch>
            <a:fillRect/>
          </a:stretch>
        </p:blipFill>
        <p:spPr bwMode="auto">
          <a:xfrm>
            <a:off x="611188" y="404813"/>
            <a:ext cx="2430462" cy="982662"/>
          </a:xfrm>
          <a:prstGeom prst="rect">
            <a:avLst/>
          </a:prstGeom>
          <a:noFill/>
          <a:ln w="9525">
            <a:noFill/>
            <a:miter lim="800000"/>
            <a:headEnd/>
            <a:tailEnd/>
          </a:ln>
        </p:spPr>
      </p:pic>
      <p:pic>
        <p:nvPicPr>
          <p:cNvPr id="13317" name="Picture 9" descr="dis_cephe"/>
          <p:cNvPicPr>
            <a:picLocks noChangeAspect="1" noChangeArrowheads="1"/>
          </p:cNvPicPr>
          <p:nvPr/>
        </p:nvPicPr>
        <p:blipFill>
          <a:blip r:embed="rId3"/>
          <a:srcRect/>
          <a:stretch>
            <a:fillRect/>
          </a:stretch>
        </p:blipFill>
        <p:spPr bwMode="auto">
          <a:xfrm>
            <a:off x="285720" y="5000636"/>
            <a:ext cx="792163" cy="1655763"/>
          </a:xfrm>
          <a:prstGeom prst="rect">
            <a:avLst/>
          </a:prstGeom>
          <a:noFill/>
          <a:ln w="9525">
            <a:noFill/>
            <a:miter lim="800000"/>
            <a:headEnd/>
            <a:tailEnd/>
          </a:ln>
        </p:spPr>
      </p:pic>
      <p:pic>
        <p:nvPicPr>
          <p:cNvPr id="13318" name="Picture 10" descr="ic_cephe"/>
          <p:cNvPicPr>
            <a:picLocks noChangeAspect="1" noChangeArrowheads="1"/>
          </p:cNvPicPr>
          <p:nvPr/>
        </p:nvPicPr>
        <p:blipFill>
          <a:blip r:embed="rId4"/>
          <a:srcRect/>
          <a:stretch>
            <a:fillRect/>
          </a:stretch>
        </p:blipFill>
        <p:spPr bwMode="auto">
          <a:xfrm>
            <a:off x="1331913" y="5013325"/>
            <a:ext cx="790575" cy="1655763"/>
          </a:xfrm>
          <a:prstGeom prst="rect">
            <a:avLst/>
          </a:prstGeom>
          <a:noFill/>
          <a:ln w="9525">
            <a:noFill/>
            <a:miter lim="800000"/>
            <a:headEnd/>
            <a:tailEnd/>
          </a:ln>
        </p:spPr>
      </p:pic>
      <p:pic>
        <p:nvPicPr>
          <p:cNvPr id="13319" name="Picture 11" descr="prekast"/>
          <p:cNvPicPr>
            <a:picLocks noChangeAspect="1" noChangeArrowheads="1"/>
          </p:cNvPicPr>
          <p:nvPr/>
        </p:nvPicPr>
        <p:blipFill>
          <a:blip r:embed="rId5"/>
          <a:srcRect/>
          <a:stretch>
            <a:fillRect/>
          </a:stretch>
        </p:blipFill>
        <p:spPr bwMode="auto">
          <a:xfrm>
            <a:off x="2484438" y="5013325"/>
            <a:ext cx="792162" cy="1655763"/>
          </a:xfrm>
          <a:prstGeom prst="rect">
            <a:avLst/>
          </a:prstGeom>
          <a:noFill/>
          <a:ln w="9525">
            <a:noFill/>
            <a:miter lim="800000"/>
            <a:headEnd/>
            <a:tailEnd/>
          </a:ln>
        </p:spPr>
      </p:pic>
      <p:pic>
        <p:nvPicPr>
          <p:cNvPr id="13320" name="Picture 12" descr="renkli"/>
          <p:cNvPicPr>
            <a:picLocks noChangeAspect="1" noChangeArrowheads="1"/>
          </p:cNvPicPr>
          <p:nvPr/>
        </p:nvPicPr>
        <p:blipFill>
          <a:blip r:embed="rId6"/>
          <a:srcRect/>
          <a:stretch>
            <a:fillRect/>
          </a:stretch>
        </p:blipFill>
        <p:spPr bwMode="auto">
          <a:xfrm>
            <a:off x="3492500" y="5013325"/>
            <a:ext cx="792163" cy="1655763"/>
          </a:xfrm>
          <a:prstGeom prst="rect">
            <a:avLst/>
          </a:prstGeom>
          <a:noFill/>
          <a:ln w="9525">
            <a:noFill/>
            <a:miter lim="800000"/>
            <a:headEnd/>
            <a:tailEnd/>
          </a:ln>
        </p:spPr>
      </p:pic>
      <p:pic>
        <p:nvPicPr>
          <p:cNvPr id="13321" name="Picture 13" descr="alum_sap"/>
          <p:cNvPicPr>
            <a:picLocks noChangeAspect="1" noChangeArrowheads="1"/>
          </p:cNvPicPr>
          <p:nvPr/>
        </p:nvPicPr>
        <p:blipFill>
          <a:blip r:embed="rId7"/>
          <a:srcRect/>
          <a:stretch>
            <a:fillRect/>
          </a:stretch>
        </p:blipFill>
        <p:spPr bwMode="auto">
          <a:xfrm>
            <a:off x="4572000" y="5013325"/>
            <a:ext cx="792163" cy="1655763"/>
          </a:xfrm>
          <a:prstGeom prst="rect">
            <a:avLst/>
          </a:prstGeom>
          <a:noFill/>
          <a:ln w="9525">
            <a:noFill/>
            <a:miter lim="800000"/>
            <a:headEnd/>
            <a:tailEnd/>
          </a:ln>
        </p:spPr>
      </p:pic>
      <p:pic>
        <p:nvPicPr>
          <p:cNvPr id="13322" name="Picture 14" descr="cati"/>
          <p:cNvPicPr>
            <a:picLocks noChangeAspect="1" noChangeArrowheads="1"/>
          </p:cNvPicPr>
          <p:nvPr/>
        </p:nvPicPr>
        <p:blipFill>
          <a:blip r:embed="rId8"/>
          <a:srcRect/>
          <a:stretch>
            <a:fillRect/>
          </a:stretch>
        </p:blipFill>
        <p:spPr bwMode="auto">
          <a:xfrm>
            <a:off x="5651500" y="5013325"/>
            <a:ext cx="792163" cy="1655763"/>
          </a:xfrm>
          <a:prstGeom prst="rect">
            <a:avLst/>
          </a:prstGeom>
          <a:noFill/>
          <a:ln w="9525">
            <a:noFill/>
            <a:miter lim="800000"/>
            <a:headEnd/>
            <a:tailEnd/>
          </a:ln>
        </p:spPr>
      </p:pic>
      <p:pic>
        <p:nvPicPr>
          <p:cNvPr id="13323" name="Picture 15" descr="macun"/>
          <p:cNvPicPr>
            <a:picLocks noChangeAspect="1" noChangeArrowheads="1"/>
          </p:cNvPicPr>
          <p:nvPr/>
        </p:nvPicPr>
        <p:blipFill>
          <a:blip r:embed="rId9"/>
          <a:srcRect/>
          <a:stretch>
            <a:fillRect/>
          </a:stretch>
        </p:blipFill>
        <p:spPr bwMode="auto">
          <a:xfrm>
            <a:off x="6732588" y="5013325"/>
            <a:ext cx="792162" cy="1655763"/>
          </a:xfrm>
          <a:prstGeom prst="rect">
            <a:avLst/>
          </a:prstGeom>
          <a:noFill/>
          <a:ln w="9525">
            <a:noFill/>
            <a:miter lim="800000"/>
            <a:headEnd/>
            <a:tailEnd/>
          </a:ln>
        </p:spPr>
      </p:pic>
      <p:pic>
        <p:nvPicPr>
          <p:cNvPr id="13324" name="Picture 16" descr="adhesive"/>
          <p:cNvPicPr>
            <a:picLocks noChangeAspect="1" noChangeArrowheads="1"/>
          </p:cNvPicPr>
          <p:nvPr/>
        </p:nvPicPr>
        <p:blipFill>
          <a:blip r:embed="rId10"/>
          <a:srcRect/>
          <a:stretch>
            <a:fillRect/>
          </a:stretch>
        </p:blipFill>
        <p:spPr bwMode="auto">
          <a:xfrm>
            <a:off x="7885113" y="5013325"/>
            <a:ext cx="720725" cy="1655763"/>
          </a:xfrm>
          <a:prstGeom prst="rect">
            <a:avLst/>
          </a:prstGeom>
          <a:noFill/>
          <a:ln w="9525">
            <a:noFill/>
            <a:miter lim="800000"/>
            <a:headEnd/>
            <a:tailEnd/>
          </a:ln>
        </p:spPr>
      </p:pic>
      <p:pic>
        <p:nvPicPr>
          <p:cNvPr id="13325" name="Picture 17" descr="baslik_urunler"/>
          <p:cNvPicPr>
            <a:picLocks noChangeAspect="1" noChangeArrowheads="1"/>
          </p:cNvPicPr>
          <p:nvPr/>
        </p:nvPicPr>
        <p:blipFill>
          <a:blip r:embed="rId11"/>
          <a:srcRect/>
          <a:stretch>
            <a:fillRect/>
          </a:stretch>
        </p:blipFill>
        <p:spPr bwMode="auto">
          <a:xfrm>
            <a:off x="6156325" y="836613"/>
            <a:ext cx="5761038" cy="523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1"/>
          </p:nvPr>
        </p:nvSpPr>
        <p:spPr/>
        <p:txBody>
          <a:bodyPr/>
          <a:lstStyle/>
          <a:p>
            <a:pPr algn="ctr" eaLnBrk="1" hangingPunct="1">
              <a:buFontTx/>
              <a:buNone/>
            </a:pPr>
            <a:r>
              <a:rPr lang="tr-TR" sz="2400" b="1" dirty="0" smtClean="0">
                <a:solidFill>
                  <a:srgbClr val="009900"/>
                </a:solidFill>
              </a:rPr>
              <a:t>HOTEL NILES 2</a:t>
            </a:r>
            <a:r>
              <a:rPr lang="tr-TR" sz="2400" dirty="0" smtClean="0"/>
              <a:t> </a:t>
            </a:r>
          </a:p>
          <a:p>
            <a:pPr eaLnBrk="1" hangingPunct="1">
              <a:buFontTx/>
              <a:buNone/>
            </a:pPr>
            <a:endParaRPr lang="tr-TR" dirty="0" smtClean="0"/>
          </a:p>
        </p:txBody>
      </p:sp>
      <p:pic>
        <p:nvPicPr>
          <p:cNvPr id="47107" name="Picture 5"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47108" name="Picture 7"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pic>
        <p:nvPicPr>
          <p:cNvPr id="47109" name="Picture 9" descr="niles1"/>
          <p:cNvPicPr>
            <a:picLocks noChangeAspect="1" noChangeArrowheads="1"/>
          </p:cNvPicPr>
          <p:nvPr/>
        </p:nvPicPr>
        <p:blipFill>
          <a:blip r:embed="rId4"/>
          <a:srcRect/>
          <a:stretch>
            <a:fillRect/>
          </a:stretch>
        </p:blipFill>
        <p:spPr bwMode="auto">
          <a:xfrm>
            <a:off x="714375" y="2357438"/>
            <a:ext cx="2357438" cy="3071812"/>
          </a:xfrm>
          <a:prstGeom prst="rect">
            <a:avLst/>
          </a:prstGeom>
          <a:noFill/>
          <a:ln w="9525">
            <a:noFill/>
            <a:miter lim="800000"/>
            <a:headEnd/>
            <a:tailEnd/>
          </a:ln>
        </p:spPr>
      </p:pic>
      <p:pic>
        <p:nvPicPr>
          <p:cNvPr id="47110" name="Picture 11" descr="niles2"/>
          <p:cNvPicPr>
            <a:picLocks noChangeAspect="1" noChangeArrowheads="1"/>
          </p:cNvPicPr>
          <p:nvPr/>
        </p:nvPicPr>
        <p:blipFill>
          <a:blip r:embed="rId5"/>
          <a:srcRect/>
          <a:stretch>
            <a:fillRect/>
          </a:stretch>
        </p:blipFill>
        <p:spPr bwMode="auto">
          <a:xfrm>
            <a:off x="3643313" y="2357438"/>
            <a:ext cx="2143125" cy="3000375"/>
          </a:xfrm>
          <a:prstGeom prst="rect">
            <a:avLst/>
          </a:prstGeom>
          <a:noFill/>
          <a:ln w="9525">
            <a:noFill/>
            <a:miter lim="800000"/>
            <a:headEnd/>
            <a:tailEnd/>
          </a:ln>
        </p:spPr>
      </p:pic>
      <p:pic>
        <p:nvPicPr>
          <p:cNvPr id="47111" name="Picture 13" descr="niles3"/>
          <p:cNvPicPr>
            <a:picLocks noChangeAspect="1" noChangeArrowheads="1"/>
          </p:cNvPicPr>
          <p:nvPr/>
        </p:nvPicPr>
        <p:blipFill>
          <a:blip r:embed="rId6"/>
          <a:srcRect/>
          <a:stretch>
            <a:fillRect/>
          </a:stretch>
        </p:blipFill>
        <p:spPr bwMode="auto">
          <a:xfrm>
            <a:off x="6443663" y="2286000"/>
            <a:ext cx="2128837" cy="300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p:txBody>
          <a:bodyPr/>
          <a:lstStyle/>
          <a:p>
            <a:pPr algn="ctr" eaLnBrk="1" hangingPunct="1">
              <a:buFontTx/>
              <a:buNone/>
            </a:pPr>
            <a:r>
              <a:rPr lang="tr-TR" sz="2400" b="1" dirty="0" smtClean="0">
                <a:solidFill>
                  <a:srgbClr val="009900"/>
                </a:solidFill>
              </a:rPr>
              <a:t>HURREM SULTAN HAMAMI / AYASOFYA</a:t>
            </a:r>
            <a:r>
              <a:rPr lang="tr-TR" sz="2400" b="1" dirty="0" smtClean="0"/>
              <a:t> </a:t>
            </a:r>
          </a:p>
        </p:txBody>
      </p:sp>
      <p:pic>
        <p:nvPicPr>
          <p:cNvPr id="48131"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48132"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pic>
        <p:nvPicPr>
          <p:cNvPr id="48133" name="Picture 9" descr="hurrem1"/>
          <p:cNvPicPr>
            <a:picLocks noChangeAspect="1" noChangeArrowheads="1"/>
          </p:cNvPicPr>
          <p:nvPr/>
        </p:nvPicPr>
        <p:blipFill>
          <a:blip r:embed="rId4"/>
          <a:srcRect/>
          <a:stretch>
            <a:fillRect/>
          </a:stretch>
        </p:blipFill>
        <p:spPr bwMode="auto">
          <a:xfrm>
            <a:off x="571500" y="2643188"/>
            <a:ext cx="2357438" cy="2571750"/>
          </a:xfrm>
          <a:prstGeom prst="rect">
            <a:avLst/>
          </a:prstGeom>
          <a:noFill/>
          <a:ln w="9525">
            <a:noFill/>
            <a:miter lim="800000"/>
            <a:headEnd/>
            <a:tailEnd/>
          </a:ln>
        </p:spPr>
      </p:pic>
      <p:pic>
        <p:nvPicPr>
          <p:cNvPr id="48134" name="Picture 11" descr="hurrem2"/>
          <p:cNvPicPr>
            <a:picLocks noChangeAspect="1" noChangeArrowheads="1"/>
          </p:cNvPicPr>
          <p:nvPr/>
        </p:nvPicPr>
        <p:blipFill>
          <a:blip r:embed="rId5"/>
          <a:srcRect/>
          <a:stretch>
            <a:fillRect/>
          </a:stretch>
        </p:blipFill>
        <p:spPr bwMode="auto">
          <a:xfrm>
            <a:off x="3500438" y="2643188"/>
            <a:ext cx="2286000" cy="2571750"/>
          </a:xfrm>
          <a:prstGeom prst="rect">
            <a:avLst/>
          </a:prstGeom>
          <a:noFill/>
          <a:ln w="9525">
            <a:noFill/>
            <a:miter lim="800000"/>
            <a:headEnd/>
            <a:tailEnd/>
          </a:ln>
        </p:spPr>
      </p:pic>
      <p:pic>
        <p:nvPicPr>
          <p:cNvPr id="48135" name="Picture 13" descr="hurrem3"/>
          <p:cNvPicPr>
            <a:picLocks noChangeAspect="1" noChangeArrowheads="1"/>
          </p:cNvPicPr>
          <p:nvPr/>
        </p:nvPicPr>
        <p:blipFill>
          <a:blip r:embed="rId6"/>
          <a:srcRect/>
          <a:stretch>
            <a:fillRect/>
          </a:stretch>
        </p:blipFill>
        <p:spPr bwMode="auto">
          <a:xfrm>
            <a:off x="6286500" y="2643188"/>
            <a:ext cx="2286000" cy="2500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p:txBody>
          <a:bodyPr/>
          <a:lstStyle/>
          <a:p>
            <a:pPr algn="ctr" eaLnBrk="1" hangingPunct="1">
              <a:buFontTx/>
              <a:buNone/>
            </a:pPr>
            <a:r>
              <a:rPr lang="tr-TR" sz="2400" b="1" dirty="0" smtClean="0">
                <a:solidFill>
                  <a:srgbClr val="009900"/>
                </a:solidFill>
              </a:rPr>
              <a:t>HOTEL ALBATROS PREMIER</a:t>
            </a:r>
            <a:r>
              <a:rPr lang="tr-TR" sz="2400" b="1" dirty="0" smtClean="0"/>
              <a:t> </a:t>
            </a:r>
          </a:p>
          <a:p>
            <a:pPr eaLnBrk="1" hangingPunct="1">
              <a:buFontTx/>
              <a:buNone/>
            </a:pPr>
            <a:endParaRPr lang="tr-TR" dirty="0" smtClean="0"/>
          </a:p>
        </p:txBody>
      </p:sp>
      <p:pic>
        <p:nvPicPr>
          <p:cNvPr id="49155"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49156"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pic>
        <p:nvPicPr>
          <p:cNvPr id="49157" name="Picture 9" descr="albatros1"/>
          <p:cNvPicPr>
            <a:picLocks noChangeAspect="1" noChangeArrowheads="1"/>
          </p:cNvPicPr>
          <p:nvPr/>
        </p:nvPicPr>
        <p:blipFill>
          <a:blip r:embed="rId4"/>
          <a:srcRect/>
          <a:stretch>
            <a:fillRect/>
          </a:stretch>
        </p:blipFill>
        <p:spPr bwMode="auto">
          <a:xfrm>
            <a:off x="3429000" y="2571750"/>
            <a:ext cx="2286000" cy="2500313"/>
          </a:xfrm>
          <a:prstGeom prst="rect">
            <a:avLst/>
          </a:prstGeom>
          <a:noFill/>
          <a:ln w="9525">
            <a:noFill/>
            <a:miter lim="800000"/>
            <a:headEnd/>
            <a:tailEnd/>
          </a:ln>
        </p:spPr>
      </p:pic>
      <p:pic>
        <p:nvPicPr>
          <p:cNvPr id="49158" name="Picture 11" descr="albatros2"/>
          <p:cNvPicPr>
            <a:picLocks noChangeAspect="1" noChangeArrowheads="1"/>
          </p:cNvPicPr>
          <p:nvPr/>
        </p:nvPicPr>
        <p:blipFill>
          <a:blip r:embed="rId5"/>
          <a:srcRect/>
          <a:stretch>
            <a:fillRect/>
          </a:stretch>
        </p:blipFill>
        <p:spPr bwMode="auto">
          <a:xfrm>
            <a:off x="500063" y="2571750"/>
            <a:ext cx="2357437" cy="2500313"/>
          </a:xfrm>
          <a:prstGeom prst="rect">
            <a:avLst/>
          </a:prstGeom>
          <a:noFill/>
          <a:ln w="9525">
            <a:noFill/>
            <a:miter lim="800000"/>
            <a:headEnd/>
            <a:tailEnd/>
          </a:ln>
        </p:spPr>
      </p:pic>
      <p:pic>
        <p:nvPicPr>
          <p:cNvPr id="49159" name="Picture 13" descr="albatros3"/>
          <p:cNvPicPr>
            <a:picLocks noChangeAspect="1" noChangeArrowheads="1"/>
          </p:cNvPicPr>
          <p:nvPr/>
        </p:nvPicPr>
        <p:blipFill>
          <a:blip r:embed="rId6"/>
          <a:srcRect/>
          <a:stretch>
            <a:fillRect/>
          </a:stretch>
        </p:blipFill>
        <p:spPr bwMode="auto">
          <a:xfrm>
            <a:off x="6215063" y="2571750"/>
            <a:ext cx="2214562" cy="250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p:txBody>
          <a:bodyPr/>
          <a:lstStyle/>
          <a:p>
            <a:pPr eaLnBrk="1" hangingPunct="1">
              <a:buFontTx/>
              <a:buNone/>
            </a:pPr>
            <a:r>
              <a:rPr lang="tr-TR" smtClean="0"/>
              <a:t> </a:t>
            </a:r>
          </a:p>
        </p:txBody>
      </p:sp>
      <p:pic>
        <p:nvPicPr>
          <p:cNvPr id="50179"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50180"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pic>
        <p:nvPicPr>
          <p:cNvPr id="50181" name="Picture 8"/>
          <p:cNvPicPr>
            <a:picLocks noChangeAspect="1" noChangeArrowheads="1"/>
          </p:cNvPicPr>
          <p:nvPr/>
        </p:nvPicPr>
        <p:blipFill>
          <a:blip r:embed="rId4"/>
          <a:srcRect/>
          <a:stretch>
            <a:fillRect/>
          </a:stretch>
        </p:blipFill>
        <p:spPr bwMode="auto">
          <a:xfrm>
            <a:off x="395288" y="1628775"/>
            <a:ext cx="2033587" cy="1524000"/>
          </a:xfrm>
          <a:prstGeom prst="rect">
            <a:avLst/>
          </a:prstGeom>
          <a:noFill/>
          <a:ln w="9525">
            <a:noFill/>
            <a:miter lim="800000"/>
            <a:headEnd/>
            <a:tailEnd/>
          </a:ln>
        </p:spPr>
      </p:pic>
      <p:pic>
        <p:nvPicPr>
          <p:cNvPr id="50182" name="Picture 9"/>
          <p:cNvPicPr>
            <a:picLocks noChangeAspect="1" noChangeArrowheads="1"/>
          </p:cNvPicPr>
          <p:nvPr/>
        </p:nvPicPr>
        <p:blipFill>
          <a:blip r:embed="rId5"/>
          <a:srcRect/>
          <a:stretch>
            <a:fillRect/>
          </a:stretch>
        </p:blipFill>
        <p:spPr bwMode="auto">
          <a:xfrm>
            <a:off x="2916238" y="2133600"/>
            <a:ext cx="5930900" cy="4445000"/>
          </a:xfrm>
          <a:prstGeom prst="rect">
            <a:avLst/>
          </a:prstGeom>
          <a:noFill/>
          <a:ln w="9525">
            <a:noFill/>
            <a:miter lim="800000"/>
            <a:headEnd/>
            <a:tailEnd/>
          </a:ln>
        </p:spPr>
      </p:pic>
      <p:pic>
        <p:nvPicPr>
          <p:cNvPr id="50183" name="Picture 10"/>
          <p:cNvPicPr>
            <a:picLocks noChangeAspect="1" noChangeArrowheads="1"/>
          </p:cNvPicPr>
          <p:nvPr/>
        </p:nvPicPr>
        <p:blipFill>
          <a:blip r:embed="rId6"/>
          <a:srcRect/>
          <a:stretch>
            <a:fillRect/>
          </a:stretch>
        </p:blipFill>
        <p:spPr bwMode="auto">
          <a:xfrm>
            <a:off x="250825" y="3500438"/>
            <a:ext cx="2305050" cy="3038475"/>
          </a:xfrm>
          <a:prstGeom prst="rect">
            <a:avLst/>
          </a:prstGeom>
          <a:noFill/>
          <a:ln w="9525">
            <a:noFill/>
            <a:miter lim="800000"/>
            <a:headEnd/>
            <a:tailEnd/>
          </a:ln>
        </p:spPr>
      </p:pic>
      <p:sp>
        <p:nvSpPr>
          <p:cNvPr id="50184" name="Text Box 11"/>
          <p:cNvSpPr txBox="1">
            <a:spLocks noChangeArrowheads="1"/>
          </p:cNvSpPr>
          <p:nvPr/>
        </p:nvSpPr>
        <p:spPr bwMode="auto">
          <a:xfrm>
            <a:off x="3275856" y="1167110"/>
            <a:ext cx="4032448" cy="461665"/>
          </a:xfrm>
          <a:prstGeom prst="rect">
            <a:avLst/>
          </a:prstGeom>
          <a:noFill/>
          <a:ln w="9525">
            <a:noFill/>
            <a:miter lim="800000"/>
            <a:headEnd/>
            <a:tailEnd/>
          </a:ln>
        </p:spPr>
        <p:txBody>
          <a:bodyPr wrap="square">
            <a:spAutoFit/>
          </a:bodyPr>
          <a:lstStyle/>
          <a:p>
            <a:pPr algn="ctr"/>
            <a:r>
              <a:rPr lang="tr-TR" sz="2400" b="1" dirty="0" smtClean="0">
                <a:solidFill>
                  <a:srgbClr val="009900"/>
                </a:solidFill>
              </a:rPr>
              <a:t>BAŞAKŞEHİR / İSTANBUL</a:t>
            </a:r>
            <a:endParaRPr lang="tr-TR" sz="2400" b="1" dirty="0">
              <a:solidFill>
                <a:srgbClr val="0099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body" idx="1"/>
          </p:nvPr>
        </p:nvSpPr>
        <p:spPr/>
        <p:txBody>
          <a:bodyPr/>
          <a:lstStyle/>
          <a:p>
            <a:pPr eaLnBrk="1" hangingPunct="1">
              <a:buFontTx/>
              <a:buNone/>
            </a:pPr>
            <a:r>
              <a:rPr lang="tr-TR" smtClean="0"/>
              <a:t> </a:t>
            </a:r>
          </a:p>
        </p:txBody>
      </p:sp>
      <p:pic>
        <p:nvPicPr>
          <p:cNvPr id="51203"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51204"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51205" name="Text Box 11"/>
          <p:cNvSpPr txBox="1">
            <a:spLocks noChangeArrowheads="1"/>
          </p:cNvSpPr>
          <p:nvPr/>
        </p:nvSpPr>
        <p:spPr bwMode="auto">
          <a:xfrm>
            <a:off x="2714625" y="1285875"/>
            <a:ext cx="4500563" cy="461665"/>
          </a:xfrm>
          <a:prstGeom prst="rect">
            <a:avLst/>
          </a:prstGeom>
          <a:noFill/>
          <a:ln w="9525">
            <a:noFill/>
            <a:miter lim="800000"/>
            <a:headEnd/>
            <a:tailEnd/>
          </a:ln>
        </p:spPr>
        <p:txBody>
          <a:bodyPr>
            <a:spAutoFit/>
          </a:bodyPr>
          <a:lstStyle/>
          <a:p>
            <a:pPr algn="ctr"/>
            <a:r>
              <a:rPr lang="tr-TR" sz="2400" b="1" dirty="0">
                <a:solidFill>
                  <a:srgbClr val="009900"/>
                </a:solidFill>
              </a:rPr>
              <a:t>SEMERKANT / İSTANBUL</a:t>
            </a:r>
          </a:p>
        </p:txBody>
      </p:sp>
      <p:pic>
        <p:nvPicPr>
          <p:cNvPr id="51206" name="Picture 2"/>
          <p:cNvPicPr>
            <a:picLocks noChangeAspect="1" noChangeArrowheads="1"/>
          </p:cNvPicPr>
          <p:nvPr/>
        </p:nvPicPr>
        <p:blipFill>
          <a:blip r:embed="rId4"/>
          <a:srcRect/>
          <a:stretch>
            <a:fillRect/>
          </a:stretch>
        </p:blipFill>
        <p:spPr bwMode="auto">
          <a:xfrm>
            <a:off x="357188" y="2000250"/>
            <a:ext cx="4071937" cy="3589338"/>
          </a:xfrm>
          <a:prstGeom prst="rect">
            <a:avLst/>
          </a:prstGeom>
          <a:noFill/>
          <a:ln w="9525">
            <a:noFill/>
            <a:miter lim="800000"/>
            <a:headEnd/>
            <a:tailEnd/>
          </a:ln>
        </p:spPr>
      </p:pic>
      <p:pic>
        <p:nvPicPr>
          <p:cNvPr id="51207" name="Picture 3"/>
          <p:cNvPicPr>
            <a:picLocks noChangeAspect="1" noChangeArrowheads="1"/>
          </p:cNvPicPr>
          <p:nvPr/>
        </p:nvPicPr>
        <p:blipFill>
          <a:blip r:embed="rId5"/>
          <a:srcRect/>
          <a:stretch>
            <a:fillRect/>
          </a:stretch>
        </p:blipFill>
        <p:spPr bwMode="auto">
          <a:xfrm>
            <a:off x="4929188" y="2000250"/>
            <a:ext cx="3775075" cy="357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468313" y="1484313"/>
            <a:ext cx="8229600" cy="4525962"/>
          </a:xfrm>
        </p:spPr>
        <p:txBody>
          <a:bodyPr/>
          <a:lstStyle/>
          <a:p>
            <a:pPr eaLnBrk="1" hangingPunct="1">
              <a:buFontTx/>
              <a:buNone/>
            </a:pPr>
            <a:r>
              <a:rPr lang="tr-TR" dirty="0" smtClean="0"/>
              <a:t> </a:t>
            </a:r>
          </a:p>
        </p:txBody>
      </p:sp>
      <p:pic>
        <p:nvPicPr>
          <p:cNvPr id="52227"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52228"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52229" name="Rectangle 5"/>
          <p:cNvSpPr>
            <a:spLocks noChangeArrowheads="1"/>
          </p:cNvSpPr>
          <p:nvPr/>
        </p:nvSpPr>
        <p:spPr bwMode="auto">
          <a:xfrm>
            <a:off x="1071563" y="1285875"/>
            <a:ext cx="6929437" cy="461963"/>
          </a:xfrm>
          <a:prstGeom prst="rect">
            <a:avLst/>
          </a:prstGeom>
          <a:noFill/>
          <a:ln w="9525">
            <a:noFill/>
            <a:miter lim="800000"/>
            <a:headEnd/>
            <a:tailEnd/>
          </a:ln>
        </p:spPr>
        <p:txBody>
          <a:bodyPr anchor="ctr">
            <a:spAutoFit/>
          </a:bodyPr>
          <a:lstStyle/>
          <a:p>
            <a:pPr algn="ctr"/>
            <a:r>
              <a:rPr lang="tr-TR" sz="2400" b="1" dirty="0">
                <a:solidFill>
                  <a:srgbClr val="009900"/>
                </a:solidFill>
              </a:rPr>
              <a:t>ADALET SİTESİ /</a:t>
            </a:r>
            <a:r>
              <a:rPr lang="tr-TR" sz="2400" b="1" dirty="0" smtClean="0">
                <a:solidFill>
                  <a:srgbClr val="009900"/>
                </a:solidFill>
              </a:rPr>
              <a:t>İSTANBUL</a:t>
            </a:r>
            <a:endParaRPr lang="tr-TR" sz="2400" b="1" dirty="0">
              <a:solidFill>
                <a:srgbClr val="009900"/>
              </a:solidFill>
            </a:endParaRPr>
          </a:p>
        </p:txBody>
      </p:sp>
      <p:pic>
        <p:nvPicPr>
          <p:cNvPr id="52230" name="Picture 2"/>
          <p:cNvPicPr>
            <a:picLocks noChangeAspect="1" noChangeArrowheads="1"/>
          </p:cNvPicPr>
          <p:nvPr/>
        </p:nvPicPr>
        <p:blipFill>
          <a:blip r:embed="rId4"/>
          <a:srcRect/>
          <a:stretch>
            <a:fillRect/>
          </a:stretch>
        </p:blipFill>
        <p:spPr bwMode="auto">
          <a:xfrm>
            <a:off x="4714875" y="1928813"/>
            <a:ext cx="3810000" cy="4572000"/>
          </a:xfrm>
          <a:prstGeom prst="rect">
            <a:avLst/>
          </a:prstGeom>
          <a:noFill/>
          <a:ln w="9525">
            <a:noFill/>
            <a:miter lim="800000"/>
            <a:headEnd/>
            <a:tailEnd/>
          </a:ln>
        </p:spPr>
      </p:pic>
      <p:pic>
        <p:nvPicPr>
          <p:cNvPr id="52231" name="Picture 3"/>
          <p:cNvPicPr>
            <a:picLocks noChangeAspect="1" noChangeArrowheads="1"/>
          </p:cNvPicPr>
          <p:nvPr/>
        </p:nvPicPr>
        <p:blipFill>
          <a:blip r:embed="rId5"/>
          <a:srcRect/>
          <a:stretch>
            <a:fillRect/>
          </a:stretch>
        </p:blipFill>
        <p:spPr bwMode="auto">
          <a:xfrm>
            <a:off x="214313" y="2000250"/>
            <a:ext cx="40005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5"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6" name="Dikdörtgen 5"/>
          <p:cNvSpPr/>
          <p:nvPr/>
        </p:nvSpPr>
        <p:spPr>
          <a:xfrm>
            <a:off x="2502078" y="1306148"/>
            <a:ext cx="4304448" cy="461665"/>
          </a:xfrm>
          <a:prstGeom prst="rect">
            <a:avLst/>
          </a:prstGeom>
        </p:spPr>
        <p:txBody>
          <a:bodyPr wrap="none">
            <a:spAutoFit/>
          </a:bodyPr>
          <a:lstStyle/>
          <a:p>
            <a:pPr algn="ctr"/>
            <a:r>
              <a:rPr lang="tr-TR" sz="2400" b="1" dirty="0" smtClean="0">
                <a:solidFill>
                  <a:srgbClr val="009900"/>
                </a:solidFill>
              </a:rPr>
              <a:t>KRİSTAL ŞEHİR / İSTANBUL</a:t>
            </a:r>
            <a:endParaRPr lang="tr-TR" sz="2400" b="1" dirty="0">
              <a:solidFill>
                <a:srgbClr val="009900"/>
              </a:solidFill>
            </a:endParaRPr>
          </a:p>
        </p:txBody>
      </p:sp>
      <p:pic>
        <p:nvPicPr>
          <p:cNvPr id="30722"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11560" y="2060848"/>
            <a:ext cx="3362325" cy="1757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32808" y="4149080"/>
            <a:ext cx="3341078" cy="2376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355976" y="2060847"/>
            <a:ext cx="4176464" cy="44644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6243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468313" y="1484313"/>
            <a:ext cx="8229600" cy="4525962"/>
          </a:xfrm>
        </p:spPr>
        <p:txBody>
          <a:bodyPr/>
          <a:lstStyle/>
          <a:p>
            <a:pPr eaLnBrk="1" hangingPunct="1">
              <a:buFontTx/>
              <a:buNone/>
            </a:pPr>
            <a:r>
              <a:rPr lang="tr-TR" dirty="0" smtClean="0"/>
              <a:t> </a:t>
            </a:r>
          </a:p>
        </p:txBody>
      </p:sp>
      <p:pic>
        <p:nvPicPr>
          <p:cNvPr id="53251"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53252"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53253" name="Rectangle 9"/>
          <p:cNvSpPr>
            <a:spLocks noChangeArrowheads="1"/>
          </p:cNvSpPr>
          <p:nvPr/>
        </p:nvSpPr>
        <p:spPr bwMode="auto">
          <a:xfrm>
            <a:off x="2627313" y="1773238"/>
            <a:ext cx="4105275" cy="457200"/>
          </a:xfrm>
          <a:prstGeom prst="rect">
            <a:avLst/>
          </a:prstGeom>
          <a:noFill/>
          <a:ln w="9525">
            <a:noFill/>
            <a:miter lim="800000"/>
            <a:headEnd/>
            <a:tailEnd/>
          </a:ln>
        </p:spPr>
        <p:txBody>
          <a:bodyPr anchor="ctr">
            <a:spAutoFit/>
          </a:bodyPr>
          <a:lstStyle/>
          <a:p>
            <a:pPr algn="ctr"/>
            <a:r>
              <a:rPr lang="tr-TR" sz="2400" b="1" dirty="0">
                <a:solidFill>
                  <a:srgbClr val="009900"/>
                </a:solidFill>
              </a:rPr>
              <a:t>BOĞAZKÖY VİLLALARI</a:t>
            </a:r>
            <a:r>
              <a:rPr lang="tr-TR" dirty="0"/>
              <a:t> </a:t>
            </a:r>
          </a:p>
        </p:txBody>
      </p:sp>
      <p:pic>
        <p:nvPicPr>
          <p:cNvPr id="53254" name="Picture 13" descr="bogazkoy2"/>
          <p:cNvPicPr>
            <a:picLocks noChangeAspect="1" noChangeArrowheads="1"/>
          </p:cNvPicPr>
          <p:nvPr/>
        </p:nvPicPr>
        <p:blipFill>
          <a:blip r:embed="rId4"/>
          <a:srcRect/>
          <a:stretch>
            <a:fillRect/>
          </a:stretch>
        </p:blipFill>
        <p:spPr bwMode="auto">
          <a:xfrm>
            <a:off x="357188" y="2643188"/>
            <a:ext cx="2500312" cy="2428875"/>
          </a:xfrm>
          <a:prstGeom prst="rect">
            <a:avLst/>
          </a:prstGeom>
          <a:noFill/>
          <a:ln w="9525">
            <a:noFill/>
            <a:miter lim="800000"/>
            <a:headEnd/>
            <a:tailEnd/>
          </a:ln>
        </p:spPr>
      </p:pic>
      <p:pic>
        <p:nvPicPr>
          <p:cNvPr id="53255" name="Picture 15" descr="bogazkoy3"/>
          <p:cNvPicPr>
            <a:picLocks noChangeAspect="1" noChangeArrowheads="1"/>
          </p:cNvPicPr>
          <p:nvPr/>
        </p:nvPicPr>
        <p:blipFill>
          <a:blip r:embed="rId5"/>
          <a:srcRect/>
          <a:stretch>
            <a:fillRect/>
          </a:stretch>
        </p:blipFill>
        <p:spPr bwMode="auto">
          <a:xfrm>
            <a:off x="3357563" y="2643188"/>
            <a:ext cx="2357437" cy="2357437"/>
          </a:xfrm>
          <a:prstGeom prst="rect">
            <a:avLst/>
          </a:prstGeom>
          <a:noFill/>
          <a:ln w="9525">
            <a:noFill/>
            <a:miter lim="800000"/>
            <a:headEnd/>
            <a:tailEnd/>
          </a:ln>
        </p:spPr>
      </p:pic>
      <p:pic>
        <p:nvPicPr>
          <p:cNvPr id="53256" name="Picture 17" descr="bogazkoy3"/>
          <p:cNvPicPr>
            <a:picLocks noChangeAspect="1" noChangeArrowheads="1"/>
          </p:cNvPicPr>
          <p:nvPr/>
        </p:nvPicPr>
        <p:blipFill>
          <a:blip r:embed="rId5"/>
          <a:srcRect/>
          <a:stretch>
            <a:fillRect/>
          </a:stretch>
        </p:blipFill>
        <p:spPr bwMode="auto">
          <a:xfrm>
            <a:off x="6286500" y="2643188"/>
            <a:ext cx="2246313"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468313" y="1484313"/>
            <a:ext cx="8229600" cy="4525962"/>
          </a:xfrm>
        </p:spPr>
        <p:txBody>
          <a:bodyPr/>
          <a:lstStyle/>
          <a:p>
            <a:pPr eaLnBrk="1" hangingPunct="1">
              <a:buFontTx/>
              <a:buNone/>
            </a:pPr>
            <a:r>
              <a:rPr lang="tr-TR" dirty="0" smtClean="0"/>
              <a:t> </a:t>
            </a:r>
          </a:p>
        </p:txBody>
      </p:sp>
      <p:pic>
        <p:nvPicPr>
          <p:cNvPr id="54275"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54276"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54277" name="Rectangle 5"/>
          <p:cNvSpPr>
            <a:spLocks noChangeArrowheads="1"/>
          </p:cNvSpPr>
          <p:nvPr/>
        </p:nvSpPr>
        <p:spPr bwMode="auto">
          <a:xfrm>
            <a:off x="2484438" y="1773238"/>
            <a:ext cx="4175125" cy="457200"/>
          </a:xfrm>
          <a:prstGeom prst="rect">
            <a:avLst/>
          </a:prstGeom>
          <a:noFill/>
          <a:ln w="9525">
            <a:noFill/>
            <a:miter lim="800000"/>
            <a:headEnd/>
            <a:tailEnd/>
          </a:ln>
        </p:spPr>
        <p:txBody>
          <a:bodyPr anchor="ctr">
            <a:spAutoFit/>
          </a:bodyPr>
          <a:lstStyle/>
          <a:p>
            <a:pPr algn="ctr"/>
            <a:r>
              <a:rPr lang="tr-TR" sz="2400" b="1" dirty="0" smtClean="0">
                <a:solidFill>
                  <a:srgbClr val="009900"/>
                </a:solidFill>
              </a:rPr>
              <a:t>SİLİVRİ / İSTANBUL </a:t>
            </a:r>
            <a:endParaRPr lang="tr-TR" sz="2400" b="1" dirty="0">
              <a:solidFill>
                <a:srgbClr val="009900"/>
              </a:solidFill>
            </a:endParaRPr>
          </a:p>
        </p:txBody>
      </p:sp>
      <p:pic>
        <p:nvPicPr>
          <p:cNvPr id="54278" name="Picture 10" descr="sil1"/>
          <p:cNvPicPr>
            <a:picLocks noChangeAspect="1" noChangeArrowheads="1"/>
          </p:cNvPicPr>
          <p:nvPr/>
        </p:nvPicPr>
        <p:blipFill>
          <a:blip r:embed="rId4"/>
          <a:srcRect/>
          <a:stretch>
            <a:fillRect/>
          </a:stretch>
        </p:blipFill>
        <p:spPr bwMode="auto">
          <a:xfrm>
            <a:off x="468313" y="2636838"/>
            <a:ext cx="2447925" cy="2376487"/>
          </a:xfrm>
          <a:prstGeom prst="rect">
            <a:avLst/>
          </a:prstGeom>
          <a:noFill/>
          <a:ln w="9525">
            <a:noFill/>
            <a:miter lim="800000"/>
            <a:headEnd/>
            <a:tailEnd/>
          </a:ln>
        </p:spPr>
      </p:pic>
      <p:pic>
        <p:nvPicPr>
          <p:cNvPr id="54279" name="Picture 12" descr="sil2"/>
          <p:cNvPicPr>
            <a:picLocks noChangeAspect="1" noChangeArrowheads="1"/>
          </p:cNvPicPr>
          <p:nvPr/>
        </p:nvPicPr>
        <p:blipFill>
          <a:blip r:embed="rId5"/>
          <a:srcRect/>
          <a:stretch>
            <a:fillRect/>
          </a:stretch>
        </p:blipFill>
        <p:spPr bwMode="auto">
          <a:xfrm>
            <a:off x="6286500" y="2571750"/>
            <a:ext cx="2428875" cy="2428875"/>
          </a:xfrm>
          <a:prstGeom prst="rect">
            <a:avLst/>
          </a:prstGeom>
          <a:noFill/>
          <a:ln w="9525">
            <a:noFill/>
            <a:miter lim="800000"/>
            <a:headEnd/>
            <a:tailEnd/>
          </a:ln>
        </p:spPr>
      </p:pic>
      <p:pic>
        <p:nvPicPr>
          <p:cNvPr id="54280" name="Picture 14" descr="sil3"/>
          <p:cNvPicPr>
            <a:picLocks noChangeAspect="1" noChangeArrowheads="1"/>
          </p:cNvPicPr>
          <p:nvPr/>
        </p:nvPicPr>
        <p:blipFill>
          <a:blip r:embed="rId6"/>
          <a:srcRect/>
          <a:stretch>
            <a:fillRect/>
          </a:stretch>
        </p:blipFill>
        <p:spPr bwMode="auto">
          <a:xfrm>
            <a:off x="3429000" y="2643188"/>
            <a:ext cx="2286000" cy="242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468313" y="1484313"/>
            <a:ext cx="8229600" cy="4525962"/>
          </a:xfrm>
        </p:spPr>
        <p:txBody>
          <a:bodyPr/>
          <a:lstStyle/>
          <a:p>
            <a:pPr eaLnBrk="1" hangingPunct="1">
              <a:buFontTx/>
              <a:buNone/>
            </a:pPr>
            <a:r>
              <a:rPr lang="tr-TR" dirty="0" smtClean="0"/>
              <a:t> </a:t>
            </a:r>
          </a:p>
        </p:txBody>
      </p:sp>
      <p:pic>
        <p:nvPicPr>
          <p:cNvPr id="55299"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55300"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55301" name="Rectangle 5"/>
          <p:cNvSpPr>
            <a:spLocks noChangeArrowheads="1"/>
          </p:cNvSpPr>
          <p:nvPr/>
        </p:nvSpPr>
        <p:spPr bwMode="auto">
          <a:xfrm>
            <a:off x="2484438" y="1773238"/>
            <a:ext cx="4175125" cy="457200"/>
          </a:xfrm>
          <a:prstGeom prst="rect">
            <a:avLst/>
          </a:prstGeom>
          <a:noFill/>
          <a:ln w="9525">
            <a:noFill/>
            <a:miter lim="800000"/>
            <a:headEnd/>
            <a:tailEnd/>
          </a:ln>
        </p:spPr>
        <p:txBody>
          <a:bodyPr anchor="ctr">
            <a:spAutoFit/>
          </a:bodyPr>
          <a:lstStyle/>
          <a:p>
            <a:pPr algn="ctr"/>
            <a:r>
              <a:rPr lang="tr-TR" sz="2400" b="1" dirty="0">
                <a:solidFill>
                  <a:srgbClr val="009900"/>
                </a:solidFill>
              </a:rPr>
              <a:t>TOPHANE / İSTANBUL </a:t>
            </a:r>
          </a:p>
        </p:txBody>
      </p:sp>
      <p:pic>
        <p:nvPicPr>
          <p:cNvPr id="55302" name="Picture 2"/>
          <p:cNvPicPr>
            <a:picLocks noChangeAspect="1" noChangeArrowheads="1"/>
          </p:cNvPicPr>
          <p:nvPr/>
        </p:nvPicPr>
        <p:blipFill>
          <a:blip r:embed="rId4"/>
          <a:srcRect/>
          <a:stretch>
            <a:fillRect/>
          </a:stretch>
        </p:blipFill>
        <p:spPr bwMode="auto">
          <a:xfrm>
            <a:off x="3429000" y="2643188"/>
            <a:ext cx="2500313" cy="3214687"/>
          </a:xfrm>
          <a:prstGeom prst="rect">
            <a:avLst/>
          </a:prstGeom>
          <a:noFill/>
          <a:ln w="9525">
            <a:noFill/>
            <a:miter lim="800000"/>
            <a:headEnd/>
            <a:tailEnd/>
          </a:ln>
        </p:spPr>
      </p:pic>
      <p:pic>
        <p:nvPicPr>
          <p:cNvPr id="55303" name="Picture 3"/>
          <p:cNvPicPr>
            <a:picLocks noChangeAspect="1" noChangeArrowheads="1"/>
          </p:cNvPicPr>
          <p:nvPr/>
        </p:nvPicPr>
        <p:blipFill>
          <a:blip r:embed="rId5"/>
          <a:srcRect/>
          <a:stretch>
            <a:fillRect/>
          </a:stretch>
        </p:blipFill>
        <p:spPr bwMode="auto">
          <a:xfrm>
            <a:off x="500063" y="2571750"/>
            <a:ext cx="2540000" cy="3387725"/>
          </a:xfrm>
          <a:prstGeom prst="rect">
            <a:avLst/>
          </a:prstGeom>
          <a:noFill/>
          <a:ln w="9525">
            <a:noFill/>
            <a:miter lim="800000"/>
            <a:headEnd/>
            <a:tailEnd/>
          </a:ln>
        </p:spPr>
      </p:pic>
      <p:pic>
        <p:nvPicPr>
          <p:cNvPr id="55304" name="Picture 4"/>
          <p:cNvPicPr>
            <a:picLocks noChangeAspect="1" noChangeArrowheads="1"/>
          </p:cNvPicPr>
          <p:nvPr/>
        </p:nvPicPr>
        <p:blipFill>
          <a:blip r:embed="rId6"/>
          <a:srcRect/>
          <a:stretch>
            <a:fillRect/>
          </a:stretch>
        </p:blipFill>
        <p:spPr bwMode="auto">
          <a:xfrm>
            <a:off x="6215063" y="2571750"/>
            <a:ext cx="2540000" cy="338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Grp="1" noChangeAspect="1" noChangeArrowheads="1"/>
          </p:cNvPicPr>
          <p:nvPr>
            <p:ph type="body" idx="1"/>
          </p:nvPr>
        </p:nvPicPr>
        <p:blipFill>
          <a:blip r:embed="rId2"/>
          <a:srcRect/>
          <a:stretch>
            <a:fillRect/>
          </a:stretch>
        </p:blipFill>
        <p:spPr>
          <a:xfrm>
            <a:off x="0" y="1196975"/>
            <a:ext cx="9144000" cy="5661025"/>
          </a:xfrm>
        </p:spPr>
      </p:pic>
      <p:pic>
        <p:nvPicPr>
          <p:cNvPr id="14339" name="Picture 4" descr="thermoins"/>
          <p:cNvPicPr>
            <a:picLocks noGrp="1" noChangeAspect="1" noChangeArrowheads="1"/>
          </p:cNvPicPr>
          <p:nvPr>
            <p:ph type="title"/>
          </p:nvPr>
        </p:nvPicPr>
        <p:blipFill>
          <a:blip r:embed="rId3"/>
          <a:srcRect/>
          <a:stretch>
            <a:fillRect/>
          </a:stretch>
        </p:blipFill>
        <p:spPr>
          <a:xfrm>
            <a:off x="250825" y="260350"/>
            <a:ext cx="2286000" cy="838200"/>
          </a:xfrm>
          <a:noFill/>
        </p:spPr>
      </p:pic>
      <p:sp>
        <p:nvSpPr>
          <p:cNvPr id="14340" name="Text Box 5"/>
          <p:cNvSpPr txBox="1">
            <a:spLocks noChangeArrowheads="1"/>
          </p:cNvSpPr>
          <p:nvPr/>
        </p:nvSpPr>
        <p:spPr bwMode="auto">
          <a:xfrm>
            <a:off x="4787900" y="641350"/>
            <a:ext cx="4356100" cy="461665"/>
          </a:xfrm>
          <a:prstGeom prst="rect">
            <a:avLst/>
          </a:prstGeom>
          <a:noFill/>
          <a:ln w="9525">
            <a:noFill/>
            <a:miter lim="800000"/>
            <a:headEnd/>
            <a:tailEnd/>
          </a:ln>
        </p:spPr>
        <p:txBody>
          <a:bodyPr>
            <a:spAutoFit/>
          </a:bodyPr>
          <a:lstStyle/>
          <a:p>
            <a:r>
              <a:rPr lang="tr-TR" sz="2400" b="1" dirty="0" err="1" smtClean="0">
                <a:solidFill>
                  <a:srgbClr val="009900"/>
                </a:solidFill>
                <a:latin typeface="Times New Roman" pitchFamily="18" charset="0"/>
              </a:rPr>
              <a:t>Thermoins</a:t>
            </a:r>
            <a:r>
              <a:rPr lang="tr-TR" sz="2400" b="1" dirty="0" smtClean="0">
                <a:solidFill>
                  <a:srgbClr val="009900"/>
                </a:solidFill>
                <a:latin typeface="Times New Roman" pitchFamily="18" charset="0"/>
              </a:rPr>
              <a:t> Kullanım Alanları</a:t>
            </a:r>
            <a:endParaRPr lang="tr-TR" sz="2400" b="1" dirty="0">
              <a:solidFill>
                <a:srgbClr val="009900"/>
              </a:solidFill>
              <a:latin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a:xfrm>
            <a:off x="468313" y="1484313"/>
            <a:ext cx="8229600" cy="4525962"/>
          </a:xfrm>
        </p:spPr>
        <p:txBody>
          <a:bodyPr/>
          <a:lstStyle/>
          <a:p>
            <a:pPr eaLnBrk="1" hangingPunct="1">
              <a:buFontTx/>
              <a:buNone/>
            </a:pPr>
            <a:r>
              <a:rPr lang="tr-TR" dirty="0" smtClean="0"/>
              <a:t> </a:t>
            </a:r>
          </a:p>
        </p:txBody>
      </p:sp>
      <p:pic>
        <p:nvPicPr>
          <p:cNvPr id="56323"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56324"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56325" name="Rectangle 5"/>
          <p:cNvSpPr>
            <a:spLocks noChangeArrowheads="1"/>
          </p:cNvSpPr>
          <p:nvPr/>
        </p:nvSpPr>
        <p:spPr bwMode="auto">
          <a:xfrm>
            <a:off x="2484438" y="1773238"/>
            <a:ext cx="4175125" cy="457200"/>
          </a:xfrm>
          <a:prstGeom prst="rect">
            <a:avLst/>
          </a:prstGeom>
          <a:noFill/>
          <a:ln w="9525">
            <a:noFill/>
            <a:miter lim="800000"/>
            <a:headEnd/>
            <a:tailEnd/>
          </a:ln>
        </p:spPr>
        <p:txBody>
          <a:bodyPr anchor="ctr">
            <a:spAutoFit/>
          </a:bodyPr>
          <a:lstStyle/>
          <a:p>
            <a:pPr algn="ctr"/>
            <a:r>
              <a:rPr lang="tr-TR" sz="2400" b="1" dirty="0" smtClean="0">
                <a:solidFill>
                  <a:srgbClr val="009900"/>
                </a:solidFill>
              </a:rPr>
              <a:t>ÇEVRE İNŞAAT / </a:t>
            </a:r>
            <a:r>
              <a:rPr lang="tr-TR" sz="2400" b="1" dirty="0">
                <a:solidFill>
                  <a:srgbClr val="009900"/>
                </a:solidFill>
              </a:rPr>
              <a:t>BURSA</a:t>
            </a:r>
            <a:r>
              <a:rPr lang="tr-TR" sz="2400" b="1" dirty="0" smtClean="0"/>
              <a:t> </a:t>
            </a:r>
            <a:endParaRPr lang="tr-TR" sz="2400" b="1" dirty="0"/>
          </a:p>
        </p:txBody>
      </p:sp>
      <p:pic>
        <p:nvPicPr>
          <p:cNvPr id="56326" name="Picture 10" descr="bursa1"/>
          <p:cNvPicPr>
            <a:picLocks noChangeAspect="1" noChangeArrowheads="1"/>
          </p:cNvPicPr>
          <p:nvPr/>
        </p:nvPicPr>
        <p:blipFill>
          <a:blip r:embed="rId4"/>
          <a:srcRect/>
          <a:stretch>
            <a:fillRect/>
          </a:stretch>
        </p:blipFill>
        <p:spPr bwMode="auto">
          <a:xfrm>
            <a:off x="500063" y="2500313"/>
            <a:ext cx="2632075" cy="2714625"/>
          </a:xfrm>
          <a:prstGeom prst="rect">
            <a:avLst/>
          </a:prstGeom>
          <a:noFill/>
          <a:ln w="9525">
            <a:noFill/>
            <a:miter lim="800000"/>
            <a:headEnd/>
            <a:tailEnd/>
          </a:ln>
        </p:spPr>
      </p:pic>
      <p:pic>
        <p:nvPicPr>
          <p:cNvPr id="56327" name="Picture 12" descr="bursa2"/>
          <p:cNvPicPr>
            <a:picLocks noChangeAspect="1" noChangeArrowheads="1"/>
          </p:cNvPicPr>
          <p:nvPr/>
        </p:nvPicPr>
        <p:blipFill>
          <a:blip r:embed="rId5"/>
          <a:srcRect/>
          <a:stretch>
            <a:fillRect/>
          </a:stretch>
        </p:blipFill>
        <p:spPr bwMode="auto">
          <a:xfrm>
            <a:off x="3571875" y="2500313"/>
            <a:ext cx="2214563" cy="2714625"/>
          </a:xfrm>
          <a:prstGeom prst="rect">
            <a:avLst/>
          </a:prstGeom>
          <a:noFill/>
          <a:ln w="9525">
            <a:noFill/>
            <a:miter lim="800000"/>
            <a:headEnd/>
            <a:tailEnd/>
          </a:ln>
        </p:spPr>
      </p:pic>
      <p:pic>
        <p:nvPicPr>
          <p:cNvPr id="56328" name="Picture 14" descr="bursa3"/>
          <p:cNvPicPr>
            <a:picLocks noChangeAspect="1" noChangeArrowheads="1"/>
          </p:cNvPicPr>
          <p:nvPr/>
        </p:nvPicPr>
        <p:blipFill>
          <a:blip r:embed="rId6"/>
          <a:srcRect/>
          <a:stretch>
            <a:fillRect/>
          </a:stretch>
        </p:blipFill>
        <p:spPr bwMode="auto">
          <a:xfrm>
            <a:off x="6215063" y="2428875"/>
            <a:ext cx="2428875" cy="2714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5"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6" name="Dikdörtgen 5"/>
          <p:cNvSpPr/>
          <p:nvPr/>
        </p:nvSpPr>
        <p:spPr>
          <a:xfrm>
            <a:off x="2950471" y="1282878"/>
            <a:ext cx="3709092" cy="461665"/>
          </a:xfrm>
          <a:prstGeom prst="rect">
            <a:avLst/>
          </a:prstGeom>
        </p:spPr>
        <p:txBody>
          <a:bodyPr wrap="none">
            <a:spAutoFit/>
          </a:bodyPr>
          <a:lstStyle/>
          <a:p>
            <a:pPr algn="ctr"/>
            <a:r>
              <a:rPr lang="tr-TR" sz="2400" b="1" dirty="0">
                <a:solidFill>
                  <a:srgbClr val="009900"/>
                </a:solidFill>
              </a:rPr>
              <a:t>BURSA ÇEVRE İNŞAAT</a:t>
            </a:r>
            <a:r>
              <a:rPr lang="tr-TR" sz="2400" b="1" dirty="0"/>
              <a:t> </a:t>
            </a:r>
          </a:p>
        </p:txBody>
      </p:sp>
      <p:pic>
        <p:nvPicPr>
          <p:cNvPr id="3174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11983" y="1773105"/>
            <a:ext cx="2638488"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203848" y="1773105"/>
            <a:ext cx="2638488"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084168" y="1773105"/>
            <a:ext cx="2638488"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749" name="Picture 5"/>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11983" y="4437112"/>
            <a:ext cx="2638488"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750" name="Picture 6"/>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780026" y="4437112"/>
            <a:ext cx="1486131"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751" name="Picture 7"/>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660346" y="4437112"/>
            <a:ext cx="1486131"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50219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xfrm>
            <a:off x="468313" y="1484313"/>
            <a:ext cx="8229600" cy="4525962"/>
          </a:xfrm>
        </p:spPr>
        <p:txBody>
          <a:bodyPr/>
          <a:lstStyle/>
          <a:p>
            <a:pPr eaLnBrk="1" hangingPunct="1">
              <a:buFontTx/>
              <a:buNone/>
            </a:pPr>
            <a:r>
              <a:rPr lang="tr-TR" dirty="0" smtClean="0"/>
              <a:t> </a:t>
            </a:r>
          </a:p>
        </p:txBody>
      </p:sp>
      <p:pic>
        <p:nvPicPr>
          <p:cNvPr id="57347"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57348"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57349" name="Rectangle 5"/>
          <p:cNvSpPr>
            <a:spLocks noChangeArrowheads="1"/>
          </p:cNvSpPr>
          <p:nvPr/>
        </p:nvSpPr>
        <p:spPr bwMode="auto">
          <a:xfrm>
            <a:off x="2484438" y="1773238"/>
            <a:ext cx="4175125" cy="457200"/>
          </a:xfrm>
          <a:prstGeom prst="rect">
            <a:avLst/>
          </a:prstGeom>
          <a:noFill/>
          <a:ln w="9525">
            <a:noFill/>
            <a:miter lim="800000"/>
            <a:headEnd/>
            <a:tailEnd/>
          </a:ln>
        </p:spPr>
        <p:txBody>
          <a:bodyPr anchor="ctr">
            <a:spAutoFit/>
          </a:bodyPr>
          <a:lstStyle/>
          <a:p>
            <a:pPr algn="ctr"/>
            <a:r>
              <a:rPr lang="tr-TR" sz="2400" b="1" dirty="0">
                <a:solidFill>
                  <a:srgbClr val="009900"/>
                </a:solidFill>
              </a:rPr>
              <a:t>BURSA </a:t>
            </a:r>
            <a:r>
              <a:rPr lang="tr-TR" dirty="0"/>
              <a:t> </a:t>
            </a:r>
          </a:p>
        </p:txBody>
      </p:sp>
      <p:pic>
        <p:nvPicPr>
          <p:cNvPr id="57350" name="Picture 2" descr="C:\Users\EDA\Desktop\GetAttachment7[1].jpg"/>
          <p:cNvPicPr>
            <a:picLocks noChangeAspect="1" noChangeArrowheads="1"/>
          </p:cNvPicPr>
          <p:nvPr/>
        </p:nvPicPr>
        <p:blipFill>
          <a:blip r:embed="rId4"/>
          <a:srcRect/>
          <a:stretch>
            <a:fillRect/>
          </a:stretch>
        </p:blipFill>
        <p:spPr bwMode="auto">
          <a:xfrm>
            <a:off x="6215063" y="2286000"/>
            <a:ext cx="2500312" cy="1714500"/>
          </a:xfrm>
          <a:prstGeom prst="rect">
            <a:avLst/>
          </a:prstGeom>
          <a:noFill/>
          <a:ln w="9525">
            <a:noFill/>
            <a:miter lim="800000"/>
            <a:headEnd/>
            <a:tailEnd/>
          </a:ln>
        </p:spPr>
      </p:pic>
      <p:pic>
        <p:nvPicPr>
          <p:cNvPr id="57351" name="Picture 3" descr="C:\Users\EDA\Desktop\dsc03827[1].jpg"/>
          <p:cNvPicPr>
            <a:picLocks noChangeAspect="1" noChangeArrowheads="1"/>
          </p:cNvPicPr>
          <p:nvPr/>
        </p:nvPicPr>
        <p:blipFill>
          <a:blip r:embed="rId5"/>
          <a:srcRect/>
          <a:stretch>
            <a:fillRect/>
          </a:stretch>
        </p:blipFill>
        <p:spPr bwMode="auto">
          <a:xfrm>
            <a:off x="6215063" y="4286250"/>
            <a:ext cx="2524125" cy="2143125"/>
          </a:xfrm>
          <a:prstGeom prst="rect">
            <a:avLst/>
          </a:prstGeom>
          <a:noFill/>
          <a:ln w="9525">
            <a:noFill/>
            <a:miter lim="800000"/>
            <a:headEnd/>
            <a:tailEnd/>
          </a:ln>
        </p:spPr>
      </p:pic>
      <p:pic>
        <p:nvPicPr>
          <p:cNvPr id="57352" name="Picture 4" descr="C:\Users\EDA\Desktop\31012008583[1].jpg"/>
          <p:cNvPicPr>
            <a:picLocks noChangeAspect="1" noChangeArrowheads="1"/>
          </p:cNvPicPr>
          <p:nvPr/>
        </p:nvPicPr>
        <p:blipFill>
          <a:blip r:embed="rId6"/>
          <a:srcRect/>
          <a:stretch>
            <a:fillRect/>
          </a:stretch>
        </p:blipFill>
        <p:spPr bwMode="auto">
          <a:xfrm>
            <a:off x="500063" y="2357438"/>
            <a:ext cx="5095875"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1"/>
          </p:nvPr>
        </p:nvSpPr>
        <p:spPr>
          <a:xfrm>
            <a:off x="468313" y="1484313"/>
            <a:ext cx="8229600" cy="4525962"/>
          </a:xfrm>
        </p:spPr>
        <p:txBody>
          <a:bodyPr/>
          <a:lstStyle/>
          <a:p>
            <a:pPr eaLnBrk="1" hangingPunct="1">
              <a:buFontTx/>
              <a:buNone/>
            </a:pPr>
            <a:r>
              <a:rPr lang="tr-TR" dirty="0" smtClean="0"/>
              <a:t> </a:t>
            </a:r>
          </a:p>
        </p:txBody>
      </p:sp>
      <p:pic>
        <p:nvPicPr>
          <p:cNvPr id="58371"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58372"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58373" name="Rectangle 5"/>
          <p:cNvSpPr>
            <a:spLocks noChangeArrowheads="1"/>
          </p:cNvSpPr>
          <p:nvPr/>
        </p:nvSpPr>
        <p:spPr bwMode="auto">
          <a:xfrm>
            <a:off x="1071563" y="1285875"/>
            <a:ext cx="6929437" cy="461963"/>
          </a:xfrm>
          <a:prstGeom prst="rect">
            <a:avLst/>
          </a:prstGeom>
          <a:noFill/>
          <a:ln w="9525">
            <a:noFill/>
            <a:miter lim="800000"/>
            <a:headEnd/>
            <a:tailEnd/>
          </a:ln>
        </p:spPr>
        <p:txBody>
          <a:bodyPr anchor="ctr">
            <a:spAutoFit/>
          </a:bodyPr>
          <a:lstStyle/>
          <a:p>
            <a:pPr algn="ctr"/>
            <a:r>
              <a:rPr lang="tr-TR" sz="2400" b="1" dirty="0">
                <a:solidFill>
                  <a:srgbClr val="009900"/>
                </a:solidFill>
              </a:rPr>
              <a:t>TROİA FLORA / ÇANAKKALE-KEPEZ </a:t>
            </a:r>
          </a:p>
        </p:txBody>
      </p:sp>
      <p:pic>
        <p:nvPicPr>
          <p:cNvPr id="58374" name="Picture 2"/>
          <p:cNvPicPr>
            <a:picLocks noChangeAspect="1" noChangeArrowheads="1"/>
          </p:cNvPicPr>
          <p:nvPr/>
        </p:nvPicPr>
        <p:blipFill>
          <a:blip r:embed="rId4"/>
          <a:srcRect/>
          <a:stretch>
            <a:fillRect/>
          </a:stretch>
        </p:blipFill>
        <p:spPr bwMode="auto">
          <a:xfrm>
            <a:off x="857250" y="1785938"/>
            <a:ext cx="7318375" cy="4754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468313" y="1484313"/>
            <a:ext cx="8229600" cy="4525962"/>
          </a:xfrm>
        </p:spPr>
        <p:txBody>
          <a:bodyPr/>
          <a:lstStyle/>
          <a:p>
            <a:pPr eaLnBrk="1" hangingPunct="1">
              <a:buFontTx/>
              <a:buNone/>
            </a:pPr>
            <a:r>
              <a:rPr lang="tr-TR" dirty="0" smtClean="0"/>
              <a:t> </a:t>
            </a:r>
          </a:p>
        </p:txBody>
      </p:sp>
      <p:pic>
        <p:nvPicPr>
          <p:cNvPr id="59395"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59396"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59397" name="Rectangle 5"/>
          <p:cNvSpPr>
            <a:spLocks noChangeArrowheads="1"/>
          </p:cNvSpPr>
          <p:nvPr/>
        </p:nvSpPr>
        <p:spPr bwMode="auto">
          <a:xfrm>
            <a:off x="1071563" y="1285875"/>
            <a:ext cx="6929437" cy="461963"/>
          </a:xfrm>
          <a:prstGeom prst="rect">
            <a:avLst/>
          </a:prstGeom>
          <a:noFill/>
          <a:ln w="9525">
            <a:noFill/>
            <a:miter lim="800000"/>
            <a:headEnd/>
            <a:tailEnd/>
          </a:ln>
        </p:spPr>
        <p:txBody>
          <a:bodyPr anchor="ctr">
            <a:spAutoFit/>
          </a:bodyPr>
          <a:lstStyle/>
          <a:p>
            <a:pPr algn="ctr"/>
            <a:r>
              <a:rPr lang="tr-TR" sz="2400" b="1" dirty="0">
                <a:solidFill>
                  <a:srgbClr val="009900"/>
                </a:solidFill>
              </a:rPr>
              <a:t>TROİA FLORA / ÇANAKKALE-KEPEZ </a:t>
            </a:r>
          </a:p>
        </p:txBody>
      </p:sp>
      <p:pic>
        <p:nvPicPr>
          <p:cNvPr id="59398" name="Picture 2"/>
          <p:cNvPicPr>
            <a:picLocks noChangeAspect="1" noChangeArrowheads="1"/>
          </p:cNvPicPr>
          <p:nvPr/>
        </p:nvPicPr>
        <p:blipFill>
          <a:blip r:embed="rId4"/>
          <a:srcRect/>
          <a:stretch>
            <a:fillRect/>
          </a:stretch>
        </p:blipFill>
        <p:spPr bwMode="auto">
          <a:xfrm>
            <a:off x="214313" y="2286000"/>
            <a:ext cx="2786062" cy="2628900"/>
          </a:xfrm>
          <a:prstGeom prst="rect">
            <a:avLst/>
          </a:prstGeom>
          <a:noFill/>
          <a:ln w="9525">
            <a:noFill/>
            <a:miter lim="800000"/>
            <a:headEnd/>
            <a:tailEnd/>
          </a:ln>
        </p:spPr>
      </p:pic>
      <p:pic>
        <p:nvPicPr>
          <p:cNvPr id="59399" name="Picture 3"/>
          <p:cNvPicPr>
            <a:picLocks noChangeAspect="1" noChangeArrowheads="1"/>
          </p:cNvPicPr>
          <p:nvPr/>
        </p:nvPicPr>
        <p:blipFill>
          <a:blip r:embed="rId5"/>
          <a:srcRect/>
          <a:stretch>
            <a:fillRect/>
          </a:stretch>
        </p:blipFill>
        <p:spPr bwMode="auto">
          <a:xfrm>
            <a:off x="3143250" y="2286000"/>
            <a:ext cx="2714625" cy="2630488"/>
          </a:xfrm>
          <a:prstGeom prst="rect">
            <a:avLst/>
          </a:prstGeom>
          <a:noFill/>
          <a:ln w="9525">
            <a:noFill/>
            <a:miter lim="800000"/>
            <a:headEnd/>
            <a:tailEnd/>
          </a:ln>
        </p:spPr>
      </p:pic>
      <p:pic>
        <p:nvPicPr>
          <p:cNvPr id="59400" name="Picture 4"/>
          <p:cNvPicPr>
            <a:picLocks noChangeAspect="1" noChangeArrowheads="1"/>
          </p:cNvPicPr>
          <p:nvPr/>
        </p:nvPicPr>
        <p:blipFill>
          <a:blip r:embed="rId6"/>
          <a:srcRect/>
          <a:stretch>
            <a:fillRect/>
          </a:stretch>
        </p:blipFill>
        <p:spPr bwMode="auto">
          <a:xfrm>
            <a:off x="6143625" y="2286000"/>
            <a:ext cx="2786063" cy="2643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5"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6" name="Dikdörtgen 5"/>
          <p:cNvSpPr/>
          <p:nvPr/>
        </p:nvSpPr>
        <p:spPr>
          <a:xfrm>
            <a:off x="1730939" y="1340768"/>
            <a:ext cx="5684185" cy="461665"/>
          </a:xfrm>
          <a:prstGeom prst="rect">
            <a:avLst/>
          </a:prstGeom>
        </p:spPr>
        <p:txBody>
          <a:bodyPr wrap="none">
            <a:spAutoFit/>
          </a:bodyPr>
          <a:lstStyle/>
          <a:p>
            <a:pPr algn="ctr"/>
            <a:r>
              <a:rPr lang="tr-TR" sz="2400" b="1" dirty="0">
                <a:solidFill>
                  <a:srgbClr val="009900"/>
                </a:solidFill>
              </a:rPr>
              <a:t>TROİA FLORA / ÇANAKKALE-KEPEZ </a:t>
            </a:r>
          </a:p>
        </p:txBody>
      </p:sp>
      <p:pic>
        <p:nvPicPr>
          <p:cNvPr id="3277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1520" y="1938611"/>
            <a:ext cx="2638491"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253786" y="1938611"/>
            <a:ext cx="2638488"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156176" y="1938611"/>
            <a:ext cx="2638488"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51523" y="4653136"/>
            <a:ext cx="2638488"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774" name="Picture 6"/>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829964" y="4661900"/>
            <a:ext cx="1486131"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775" name="Picture 7"/>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156176" y="4653136"/>
            <a:ext cx="2638488"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02979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468313" y="1484313"/>
            <a:ext cx="8229600" cy="4525962"/>
          </a:xfrm>
        </p:spPr>
        <p:txBody>
          <a:bodyPr/>
          <a:lstStyle/>
          <a:p>
            <a:pPr eaLnBrk="1" hangingPunct="1">
              <a:buFontTx/>
              <a:buNone/>
            </a:pPr>
            <a:r>
              <a:rPr lang="tr-TR" dirty="0" smtClean="0"/>
              <a:t> </a:t>
            </a:r>
          </a:p>
        </p:txBody>
      </p:sp>
      <p:pic>
        <p:nvPicPr>
          <p:cNvPr id="60419"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60420"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pic>
        <p:nvPicPr>
          <p:cNvPr id="60421" name="Picture 10" descr="can1"/>
          <p:cNvPicPr>
            <a:picLocks noChangeAspect="1" noChangeArrowheads="1"/>
          </p:cNvPicPr>
          <p:nvPr/>
        </p:nvPicPr>
        <p:blipFill>
          <a:blip r:embed="rId4"/>
          <a:srcRect/>
          <a:stretch>
            <a:fillRect/>
          </a:stretch>
        </p:blipFill>
        <p:spPr bwMode="auto">
          <a:xfrm>
            <a:off x="323850" y="2781300"/>
            <a:ext cx="2663825" cy="2376488"/>
          </a:xfrm>
          <a:prstGeom prst="rect">
            <a:avLst/>
          </a:prstGeom>
          <a:noFill/>
          <a:ln w="9525">
            <a:noFill/>
            <a:miter lim="800000"/>
            <a:headEnd/>
            <a:tailEnd/>
          </a:ln>
        </p:spPr>
      </p:pic>
      <p:sp>
        <p:nvSpPr>
          <p:cNvPr id="60422" name="Text Box 13"/>
          <p:cNvSpPr txBox="1">
            <a:spLocks noChangeArrowheads="1"/>
          </p:cNvSpPr>
          <p:nvPr/>
        </p:nvSpPr>
        <p:spPr bwMode="auto">
          <a:xfrm>
            <a:off x="2608263" y="1690134"/>
            <a:ext cx="3908425" cy="457200"/>
          </a:xfrm>
          <a:prstGeom prst="rect">
            <a:avLst/>
          </a:prstGeom>
          <a:noFill/>
          <a:ln w="9525">
            <a:noFill/>
            <a:miter lim="800000"/>
            <a:headEnd/>
            <a:tailEnd/>
          </a:ln>
        </p:spPr>
        <p:txBody>
          <a:bodyPr>
            <a:spAutoFit/>
          </a:bodyPr>
          <a:lstStyle/>
          <a:p>
            <a:pPr algn="ctr"/>
            <a:r>
              <a:rPr lang="tr-TR" sz="2400" b="1" dirty="0">
                <a:solidFill>
                  <a:srgbClr val="009900"/>
                </a:solidFill>
              </a:rPr>
              <a:t>ÇANAKKALE</a:t>
            </a:r>
          </a:p>
        </p:txBody>
      </p:sp>
      <p:pic>
        <p:nvPicPr>
          <p:cNvPr id="60423" name="Picture 15" descr="can2"/>
          <p:cNvPicPr>
            <a:picLocks noChangeAspect="1" noChangeArrowheads="1"/>
          </p:cNvPicPr>
          <p:nvPr/>
        </p:nvPicPr>
        <p:blipFill>
          <a:blip r:embed="rId5"/>
          <a:srcRect/>
          <a:stretch>
            <a:fillRect/>
          </a:stretch>
        </p:blipFill>
        <p:spPr bwMode="auto">
          <a:xfrm>
            <a:off x="3419475" y="2852738"/>
            <a:ext cx="2519363" cy="2232025"/>
          </a:xfrm>
          <a:prstGeom prst="rect">
            <a:avLst/>
          </a:prstGeom>
          <a:noFill/>
          <a:ln w="9525">
            <a:noFill/>
            <a:miter lim="800000"/>
            <a:headEnd/>
            <a:tailEnd/>
          </a:ln>
        </p:spPr>
      </p:pic>
      <p:pic>
        <p:nvPicPr>
          <p:cNvPr id="60424" name="Picture 17" descr="can3"/>
          <p:cNvPicPr>
            <a:picLocks noChangeAspect="1" noChangeArrowheads="1"/>
          </p:cNvPicPr>
          <p:nvPr/>
        </p:nvPicPr>
        <p:blipFill>
          <a:blip r:embed="rId6"/>
          <a:srcRect/>
          <a:stretch>
            <a:fillRect/>
          </a:stretch>
        </p:blipFill>
        <p:spPr bwMode="auto">
          <a:xfrm>
            <a:off x="6516688" y="2781300"/>
            <a:ext cx="2232025" cy="2303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sp>
        <p:nvSpPr>
          <p:cNvPr id="5" name="Dikdörtgen 4"/>
          <p:cNvSpPr/>
          <p:nvPr/>
        </p:nvSpPr>
        <p:spPr>
          <a:xfrm>
            <a:off x="2483768" y="1268760"/>
            <a:ext cx="4042902" cy="461665"/>
          </a:xfrm>
          <a:prstGeom prst="rect">
            <a:avLst/>
          </a:prstGeom>
        </p:spPr>
        <p:txBody>
          <a:bodyPr wrap="none">
            <a:spAutoFit/>
          </a:bodyPr>
          <a:lstStyle/>
          <a:p>
            <a:pPr algn="ctr"/>
            <a:r>
              <a:rPr lang="tr-TR" sz="2400" b="1" dirty="0" smtClean="0">
                <a:solidFill>
                  <a:srgbClr val="009900"/>
                </a:solidFill>
              </a:rPr>
              <a:t>SİMAY İNŞAAT / ANTALYA </a:t>
            </a:r>
            <a:endParaRPr lang="tr-TR" sz="2400" b="1" dirty="0">
              <a:solidFill>
                <a:srgbClr val="009900"/>
              </a:solidFill>
            </a:endParaRPr>
          </a:p>
        </p:txBody>
      </p:sp>
      <p:pic>
        <p:nvPicPr>
          <p:cNvPr id="6"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11579" y="1849777"/>
            <a:ext cx="2656758"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275856" y="1841527"/>
            <a:ext cx="2656758"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796" name="Picture 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228184" y="1849777"/>
            <a:ext cx="2656758"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11579" y="4771099"/>
            <a:ext cx="2656758"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798" name="Picture 6"/>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367662" y="4771099"/>
            <a:ext cx="2643055"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799" name="Picture 7"/>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267506" y="4766811"/>
            <a:ext cx="2656758"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183772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5"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6" name="Dikdörtgen 5"/>
          <p:cNvSpPr/>
          <p:nvPr/>
        </p:nvSpPr>
        <p:spPr>
          <a:xfrm>
            <a:off x="2892128" y="1196752"/>
            <a:ext cx="3702680" cy="461665"/>
          </a:xfrm>
          <a:prstGeom prst="rect">
            <a:avLst/>
          </a:prstGeom>
        </p:spPr>
        <p:txBody>
          <a:bodyPr wrap="none">
            <a:spAutoFit/>
          </a:bodyPr>
          <a:lstStyle/>
          <a:p>
            <a:pPr algn="ctr"/>
            <a:r>
              <a:rPr lang="tr-TR" sz="2400" b="1" dirty="0" smtClean="0">
                <a:solidFill>
                  <a:srgbClr val="009900"/>
                </a:solidFill>
              </a:rPr>
              <a:t>YALIN GRUP / ANKARA </a:t>
            </a:r>
            <a:endParaRPr lang="tr-TR" sz="2400" b="1" dirty="0">
              <a:solidFill>
                <a:srgbClr val="009900"/>
              </a:solidFill>
            </a:endParaRPr>
          </a:p>
        </p:txBody>
      </p:sp>
      <p:pic>
        <p:nvPicPr>
          <p:cNvPr id="3481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95536" y="1700808"/>
            <a:ext cx="2638488"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314463" y="1700808"/>
            <a:ext cx="2638489"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154656" y="1700808"/>
            <a:ext cx="2638488"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95536" y="4509120"/>
            <a:ext cx="2638488"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822" name="Picture 6"/>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329341" y="4481147"/>
            <a:ext cx="2623612"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823" name="Picture 7"/>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212207" y="4508606"/>
            <a:ext cx="2638488" cy="19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773398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5" name="Picture 4" descr="baslik_referanslar"/>
          <p:cNvPicPr>
            <a:picLocks noChangeAspect="1" noChangeArrowheads="1"/>
          </p:cNvPicPr>
          <p:nvPr/>
        </p:nvPicPr>
        <p:blipFill>
          <a:blip r:embed="rId3"/>
          <a:srcRect/>
          <a:stretch>
            <a:fillRect/>
          </a:stretch>
        </p:blipFill>
        <p:spPr bwMode="auto">
          <a:xfrm>
            <a:off x="6669531" y="611040"/>
            <a:ext cx="6667500" cy="523875"/>
          </a:xfrm>
          <a:prstGeom prst="rect">
            <a:avLst/>
          </a:prstGeom>
          <a:noFill/>
          <a:ln w="9525">
            <a:noFill/>
            <a:miter lim="800000"/>
            <a:headEnd/>
            <a:tailEnd/>
          </a:ln>
        </p:spPr>
      </p:pic>
      <p:sp>
        <p:nvSpPr>
          <p:cNvPr id="6" name="Dikdörtgen 5"/>
          <p:cNvSpPr/>
          <p:nvPr/>
        </p:nvSpPr>
        <p:spPr>
          <a:xfrm>
            <a:off x="2428110" y="1268760"/>
            <a:ext cx="4287777" cy="461665"/>
          </a:xfrm>
          <a:prstGeom prst="rect">
            <a:avLst/>
          </a:prstGeom>
        </p:spPr>
        <p:txBody>
          <a:bodyPr wrap="none">
            <a:spAutoFit/>
          </a:bodyPr>
          <a:lstStyle/>
          <a:p>
            <a:pPr algn="ctr"/>
            <a:r>
              <a:rPr lang="tr-TR" sz="2400" b="1" dirty="0" smtClean="0">
                <a:solidFill>
                  <a:srgbClr val="009900"/>
                </a:solidFill>
              </a:rPr>
              <a:t>COSTA FARİLYA </a:t>
            </a:r>
            <a:r>
              <a:rPr lang="tr-TR" sz="2400" b="1" dirty="0">
                <a:solidFill>
                  <a:srgbClr val="009900"/>
                </a:solidFill>
              </a:rPr>
              <a:t>/ </a:t>
            </a:r>
            <a:r>
              <a:rPr lang="tr-TR" sz="2400" b="1" dirty="0" smtClean="0">
                <a:solidFill>
                  <a:srgbClr val="009900"/>
                </a:solidFill>
              </a:rPr>
              <a:t>BODRUM </a:t>
            </a:r>
            <a:endParaRPr lang="tr-TR" sz="2400" b="1" dirty="0">
              <a:solidFill>
                <a:srgbClr val="009900"/>
              </a:solidFill>
            </a:endParaRPr>
          </a:p>
        </p:txBody>
      </p:sp>
      <p:pic>
        <p:nvPicPr>
          <p:cNvPr id="39938" name="Picture 2" descr="C:\Users\7\Desktop\Costa Farilya\9th.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051720" y="1776226"/>
            <a:ext cx="5435869" cy="2664296"/>
          </a:xfrm>
          <a:prstGeom prst="rect">
            <a:avLst/>
          </a:prstGeom>
          <a:noFill/>
          <a:extLst>
            <a:ext uri="{909E8E84-426E-40DD-AFC4-6F175D3DCCD1}">
              <a14:hiddenFill xmlns:a14="http://schemas.microsoft.com/office/drawing/2010/main" xmlns="">
                <a:solidFill>
                  <a:srgbClr val="FFFFFF"/>
                </a:solidFill>
              </a14:hiddenFill>
            </a:ext>
          </a:extLst>
        </p:spPr>
      </p:pic>
      <p:pic>
        <p:nvPicPr>
          <p:cNvPr id="39939" name="Picture 3" descr="C:\Users\7\Desktop\Costa Farilya\1st.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67544" y="4653136"/>
            <a:ext cx="3672408" cy="2063378"/>
          </a:xfrm>
          <a:prstGeom prst="rect">
            <a:avLst/>
          </a:prstGeom>
          <a:noFill/>
          <a:extLst>
            <a:ext uri="{909E8E84-426E-40DD-AFC4-6F175D3DCCD1}">
              <a14:hiddenFill xmlns:a14="http://schemas.microsoft.com/office/drawing/2010/main" xmlns="">
                <a:solidFill>
                  <a:srgbClr val="FFFFFF"/>
                </a:solidFill>
              </a14:hiddenFill>
            </a:ext>
          </a:extLst>
        </p:spPr>
      </p:pic>
      <p:pic>
        <p:nvPicPr>
          <p:cNvPr id="39940" name="Picture 4" descr="C:\Users\7\Desktop\Costa Farilya\IMGP2941p.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557917" y="4653136"/>
            <a:ext cx="4104456" cy="20633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47774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thermoins"/>
          <p:cNvPicPr>
            <a:picLocks noChangeAspect="1" noChangeArrowheads="1"/>
          </p:cNvPicPr>
          <p:nvPr/>
        </p:nvPicPr>
        <p:blipFill>
          <a:blip r:embed="rId2"/>
          <a:srcRect/>
          <a:stretch>
            <a:fillRect/>
          </a:stretch>
        </p:blipFill>
        <p:spPr bwMode="auto">
          <a:xfrm>
            <a:off x="323850" y="260350"/>
            <a:ext cx="2286000" cy="838200"/>
          </a:xfrm>
          <a:prstGeom prst="rect">
            <a:avLst/>
          </a:prstGeom>
          <a:noFill/>
          <a:ln w="9525">
            <a:noFill/>
            <a:miter lim="800000"/>
            <a:headEnd/>
            <a:tailEnd/>
          </a:ln>
        </p:spPr>
      </p:pic>
      <p:sp>
        <p:nvSpPr>
          <p:cNvPr id="3" name="Rectangle 2"/>
          <p:cNvSpPr txBox="1">
            <a:spLocks noChangeArrowheads="1"/>
          </p:cNvSpPr>
          <p:nvPr/>
        </p:nvSpPr>
        <p:spPr>
          <a:xfrm>
            <a:off x="250825" y="1052513"/>
            <a:ext cx="7978775" cy="431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1600" b="1" i="1" u="none" strike="noStrike" kern="0" cap="none" spc="0" normalizeH="0" baseline="0" noProof="0" dirty="0" err="1" smtClean="0">
                <a:ln>
                  <a:noFill/>
                </a:ln>
                <a:solidFill>
                  <a:srgbClr val="009900"/>
                </a:solidFill>
                <a:effectLst/>
                <a:uLnTx/>
                <a:uFillTx/>
                <a:latin typeface="Times New Roman" pitchFamily="18" charset="0"/>
                <a:ea typeface="+mj-ea"/>
                <a:cs typeface="+mj-cs"/>
              </a:rPr>
              <a:t>Thermoins</a:t>
            </a:r>
            <a:r>
              <a:rPr kumimoji="0" lang="tr-TR" sz="1600" b="1" i="1" u="none" strike="noStrike" kern="0" cap="none" spc="0" normalizeH="0" baseline="0" noProof="0" dirty="0" smtClean="0">
                <a:ln>
                  <a:noFill/>
                </a:ln>
                <a:solidFill>
                  <a:srgbClr val="009900"/>
                </a:solidFill>
                <a:effectLst/>
                <a:uLnTx/>
                <a:uFillTx/>
                <a:latin typeface="Times New Roman" pitchFamily="18" charset="0"/>
                <a:ea typeface="+mj-ea"/>
                <a:cs typeface="+mj-cs"/>
              </a:rPr>
              <a:t>- P  New Dış Cephe Yalıtım Sıvası (</a:t>
            </a:r>
            <a:r>
              <a:rPr kumimoji="0" lang="tr-TR" sz="1600" b="1" i="1" u="none" strike="noStrike" kern="0" cap="none" spc="0" normalizeH="0" baseline="0" noProof="0" dirty="0" err="1" smtClean="0">
                <a:ln>
                  <a:noFill/>
                </a:ln>
                <a:solidFill>
                  <a:srgbClr val="009900"/>
                </a:solidFill>
                <a:effectLst/>
                <a:uLnTx/>
                <a:uFillTx/>
                <a:latin typeface="Times New Roman" pitchFamily="18" charset="0"/>
                <a:ea typeface="+mj-ea"/>
                <a:cs typeface="+mj-cs"/>
              </a:rPr>
              <a:t>Expanded</a:t>
            </a:r>
            <a:r>
              <a:rPr kumimoji="0" lang="tr-TR" sz="1600" b="1" i="1" u="none" strike="noStrike" kern="0" cap="none" spc="0" normalizeH="0" baseline="0" noProof="0" dirty="0" smtClean="0">
                <a:ln>
                  <a:noFill/>
                </a:ln>
                <a:solidFill>
                  <a:srgbClr val="009900"/>
                </a:solidFill>
                <a:effectLst/>
                <a:uLnTx/>
                <a:uFillTx/>
                <a:latin typeface="Times New Roman" pitchFamily="18" charset="0"/>
                <a:ea typeface="+mj-ea"/>
                <a:cs typeface="+mj-cs"/>
              </a:rPr>
              <a:t> </a:t>
            </a:r>
            <a:r>
              <a:rPr kumimoji="0" lang="tr-TR" sz="1600" b="1" i="1" u="none" strike="noStrike" kern="0" cap="none" spc="0" normalizeH="0" baseline="0" noProof="0" dirty="0" err="1" smtClean="0">
                <a:ln>
                  <a:noFill/>
                </a:ln>
                <a:solidFill>
                  <a:srgbClr val="009900"/>
                </a:solidFill>
                <a:effectLst/>
                <a:uLnTx/>
                <a:uFillTx/>
                <a:latin typeface="Times New Roman" pitchFamily="18" charset="0"/>
                <a:ea typeface="+mj-ea"/>
                <a:cs typeface="+mj-cs"/>
              </a:rPr>
              <a:t>Glass</a:t>
            </a:r>
            <a:r>
              <a:rPr kumimoji="0" lang="tr-TR" sz="1600" b="1" i="1" u="none" strike="noStrike" kern="0" cap="none" spc="0" normalizeH="0" baseline="0" noProof="0" dirty="0" smtClean="0">
                <a:ln>
                  <a:noFill/>
                </a:ln>
                <a:solidFill>
                  <a:srgbClr val="009900"/>
                </a:solidFill>
                <a:effectLst/>
                <a:uLnTx/>
                <a:uFillTx/>
                <a:latin typeface="Times New Roman" pitchFamily="18" charset="0"/>
                <a:ea typeface="+mj-ea"/>
                <a:cs typeface="+mj-cs"/>
              </a:rPr>
              <a:t>)</a:t>
            </a:r>
            <a:endParaRPr kumimoji="0" lang="tr-TR" sz="1600" b="1" i="0" u="none" strike="noStrike" kern="0" cap="none" spc="0" normalizeH="0" baseline="0" noProof="0" dirty="0" smtClean="0">
              <a:ln>
                <a:noFill/>
              </a:ln>
              <a:solidFill>
                <a:schemeClr val="tx2"/>
              </a:solidFill>
              <a:effectLst/>
              <a:uLnTx/>
              <a:uFillTx/>
              <a:latin typeface="Times New Roman" pitchFamily="18" charset="0"/>
              <a:ea typeface="+mj-ea"/>
              <a:cs typeface="+mj-cs"/>
            </a:endParaRPr>
          </a:p>
        </p:txBody>
      </p:sp>
      <p:graphicFrame>
        <p:nvGraphicFramePr>
          <p:cNvPr id="4" name="Group 57"/>
          <p:cNvGraphicFramePr>
            <a:graphicFrameLocks/>
          </p:cNvGraphicFramePr>
          <p:nvPr/>
        </p:nvGraphicFramePr>
        <p:xfrm>
          <a:off x="5786446" y="714354"/>
          <a:ext cx="3071834" cy="5357851"/>
        </p:xfrm>
        <a:graphic>
          <a:graphicData uri="http://schemas.openxmlformats.org/drawingml/2006/table">
            <a:tbl>
              <a:tblPr/>
              <a:tblGrid>
                <a:gridCol w="1313313"/>
                <a:gridCol w="1758521"/>
              </a:tblGrid>
              <a:tr h="69098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sz="1500" b="1" i="0" u="none" strike="noStrike" cap="none" normalizeH="0" baseline="0" dirty="0" smtClean="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700" b="0" i="0" u="none" strike="noStrike" cap="none" normalizeH="0" baseline="0" dirty="0" smtClean="0">
                          <a:ln>
                            <a:noFill/>
                          </a:ln>
                          <a:solidFill>
                            <a:srgbClr val="FF0000"/>
                          </a:solidFill>
                          <a:effectLst/>
                          <a:latin typeface="Times New Roman" pitchFamily="18" charset="0"/>
                        </a:rPr>
                        <a:t>TEKNİK ÖZELLİKLER</a:t>
                      </a:r>
                      <a:r>
                        <a:rPr kumimoji="0" lang="tr-TR" sz="1800" b="1" i="1" u="none" strike="noStrike" cap="none" normalizeH="0" baseline="0" dirty="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tr-TR"/>
                    </a:p>
                  </a:txBody>
                  <a:tcPr/>
                </a:tc>
              </a:tr>
              <a:tr h="348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500" b="1" i="0" u="none" strike="noStrike" cap="none" normalizeH="0" baseline="0" smtClean="0">
                          <a:ln>
                            <a:noFill/>
                          </a:ln>
                          <a:solidFill>
                            <a:schemeClr val="tx1"/>
                          </a:solidFill>
                          <a:effectLst/>
                          <a:latin typeface="Times New Roman" pitchFamily="18" charset="0"/>
                        </a:rPr>
                        <a:t>Görünüş</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Beyaz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0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chemeClr val="tx1"/>
                          </a:solidFill>
                          <a:effectLst/>
                          <a:latin typeface="Times New Roman" pitchFamily="18" charset="0"/>
                        </a:rPr>
                        <a:t>Kuru Yoğunluk</a:t>
                      </a:r>
                      <a:r>
                        <a:rPr kumimoji="0" lang="tr-TR" sz="2800" b="1" i="0" u="none" strike="noStrike" cap="none" normalizeH="0" baseline="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250 ± 50 kg/m³</a:t>
                      </a:r>
                      <a:r>
                        <a:rPr kumimoji="0" lang="tr-TR" sz="2800" b="0" i="0" u="none" strike="noStrike" cap="none" normalizeH="0" baseline="0" dirty="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7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Isı İletkenlik</a:t>
                      </a:r>
                      <a:r>
                        <a:rPr kumimoji="0" lang="tr-TR" sz="2800" b="1" i="0" u="none" strike="noStrike" cap="none" normalizeH="0" baseline="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T1  0.070 W/</a:t>
                      </a:r>
                      <a:r>
                        <a:rPr kumimoji="0" lang="tr-TR" sz="1100" b="0" i="0" u="none" strike="noStrike" cap="none" normalizeH="0" baseline="0" dirty="0" err="1" smtClean="0">
                          <a:ln>
                            <a:noFill/>
                          </a:ln>
                          <a:solidFill>
                            <a:schemeClr val="tx1"/>
                          </a:solidFill>
                          <a:effectLst/>
                          <a:latin typeface="Times New Roman" pitchFamily="18" charset="0"/>
                        </a:rPr>
                        <a:t>mK</a:t>
                      </a:r>
                      <a:r>
                        <a:rPr kumimoji="0" lang="tr-TR" sz="1100" b="0" i="0" u="none" strike="noStrike" cap="none" normalizeH="0" baseline="0" dirty="0" smtClean="0">
                          <a:ln>
                            <a:noFill/>
                          </a:ln>
                          <a:solidFill>
                            <a:schemeClr val="tx1"/>
                          </a:solidFill>
                          <a:effectLst/>
                          <a:latin typeface="Times New Roman" pitchFamily="18" charset="0"/>
                        </a:rPr>
                        <a:t> </a:t>
                      </a:r>
                      <a:r>
                        <a:rPr kumimoji="0" lang="tr-TR" sz="2800" b="0" i="0" u="none" strike="noStrike" cap="none" normalizeH="0" baseline="0" dirty="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83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Basınç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CSI 0,6 N/mm²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00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dirty="0" smtClean="0">
                          <a:ln>
                            <a:noFill/>
                          </a:ln>
                          <a:solidFill>
                            <a:schemeClr val="tx1"/>
                          </a:solidFill>
                          <a:effectLst/>
                          <a:latin typeface="Times New Roman" pitchFamily="18" charset="0"/>
                        </a:rPr>
                        <a:t>Yangın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A1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41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Atmosfer Ortam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smtClean="0">
                          <a:ln>
                            <a:noFill/>
                          </a:ln>
                          <a:solidFill>
                            <a:schemeClr val="tx1"/>
                          </a:solidFill>
                          <a:effectLst/>
                          <a:latin typeface="Times New Roman" pitchFamily="18" charset="0"/>
                        </a:rPr>
                        <a:t>Dayanıklı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41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Boyaya Hazır Olma Süresi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smtClean="0">
                          <a:ln>
                            <a:noFill/>
                          </a:ln>
                          <a:solidFill>
                            <a:schemeClr val="tx1"/>
                          </a:solidFill>
                          <a:effectLst/>
                          <a:latin typeface="Times New Roman" pitchFamily="18" charset="0"/>
                        </a:rPr>
                        <a:t>Uygun ortamda 48 saat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Saklama Süresi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12 Ay ( Uygun ortamda )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00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Uygulama Şekli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smtClean="0">
                          <a:ln>
                            <a:noFill/>
                          </a:ln>
                          <a:solidFill>
                            <a:schemeClr val="tx1"/>
                          </a:solidFill>
                          <a:effectLst/>
                          <a:latin typeface="Times New Roman" pitchFamily="18" charset="0"/>
                        </a:rPr>
                        <a:t>Manuel ve makine ile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82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sz="1100" b="1" i="0" u="none" strike="noStrike" cap="none" normalizeH="0" baseline="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Tüketim (1 cm/m² için)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2,0-2.5kg /m</a:t>
                      </a:r>
                      <a:r>
                        <a:rPr kumimoji="0" lang="tr-TR" sz="1100" b="0" i="0" u="none" strike="noStrike" cap="none" normalizeH="0" baseline="30000" dirty="0" smtClean="0">
                          <a:ln>
                            <a:noFill/>
                          </a:ln>
                          <a:solidFill>
                            <a:schemeClr val="tx1"/>
                          </a:solidFill>
                          <a:effectLst/>
                          <a:latin typeface="Times New Roman" pitchFamily="18" charset="0"/>
                        </a:rPr>
                        <a:t>2</a:t>
                      </a:r>
                      <a:r>
                        <a:rPr kumimoji="0" lang="tr-TR" sz="1100" b="0" i="0" u="none" strike="noStrike" cap="none" normalizeH="0" baseline="0" dirty="0" smtClean="0">
                          <a:ln>
                            <a:noFill/>
                          </a:ln>
                          <a:solidFill>
                            <a:schemeClr val="tx1"/>
                          </a:solidFill>
                          <a:effectLst/>
                          <a:latin typeface="Times New Roman" pitchFamily="18" charset="0"/>
                        </a:rPr>
                        <a:t>1cm   </a:t>
                      </a:r>
                      <a:r>
                        <a:rPr kumimoji="0" lang="tr-TR" sz="1100" b="0" i="0" u="none" strike="noStrike" cap="none" normalizeH="0" baseline="0" dirty="0" err="1" smtClean="0">
                          <a:ln>
                            <a:noFill/>
                          </a:ln>
                          <a:solidFill>
                            <a:schemeClr val="tx1"/>
                          </a:solidFill>
                          <a:effectLst/>
                          <a:latin typeface="Times New Roman" pitchFamily="18" charset="0"/>
                        </a:rPr>
                        <a:t>Thermo</a:t>
                      </a:r>
                      <a:r>
                        <a:rPr kumimoji="0" lang="tr-TR" sz="1100" b="0" i="0" u="none" strike="noStrike" cap="none" normalizeH="0" baseline="0" dirty="0" smtClean="0">
                          <a:ln>
                            <a:noFill/>
                          </a:ln>
                          <a:solidFill>
                            <a:schemeClr val="tx1"/>
                          </a:solidFill>
                          <a:effectLst/>
                          <a:latin typeface="Times New Roman" pitchFamily="18" charset="0"/>
                        </a:rPr>
                        <a:t>-INS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6 Dikdörtgen"/>
          <p:cNvSpPr/>
          <p:nvPr/>
        </p:nvSpPr>
        <p:spPr>
          <a:xfrm>
            <a:off x="1214414" y="1500174"/>
            <a:ext cx="4572000" cy="1061829"/>
          </a:xfrm>
          <a:prstGeom prst="rect">
            <a:avLst/>
          </a:prstGeom>
        </p:spPr>
        <p:txBody>
          <a:bodyPr>
            <a:spAutoFit/>
          </a:bodyPr>
          <a:lstStyle/>
          <a:p>
            <a:r>
              <a:rPr lang="tr-TR" sz="900" dirty="0" err="1" smtClean="0">
                <a:latin typeface="Times New Roman" pitchFamily="18" charset="0"/>
                <a:cs typeface="Times New Roman" pitchFamily="18" charset="0"/>
              </a:rPr>
              <a:t>Thermoins</a:t>
            </a:r>
            <a:r>
              <a:rPr lang="tr-TR" sz="900" dirty="0" smtClean="0">
                <a:latin typeface="Times New Roman" pitchFamily="18" charset="0"/>
                <a:cs typeface="Times New Roman" pitchFamily="18" charset="0"/>
              </a:rPr>
              <a:t> P New ısı yalıtım sıvası, iç ve dış cephelerde kullanılır. Perlit ve </a:t>
            </a:r>
            <a:r>
              <a:rPr lang="tr-TR" sz="900" dirty="0" err="1" smtClean="0">
                <a:latin typeface="Times New Roman" pitchFamily="18" charset="0"/>
                <a:cs typeface="Times New Roman" pitchFamily="18" charset="0"/>
              </a:rPr>
              <a:t>pomza</a:t>
            </a:r>
            <a:r>
              <a:rPr lang="tr-TR" sz="900" dirty="0" smtClean="0">
                <a:latin typeface="Times New Roman" pitchFamily="18" charset="0"/>
                <a:cs typeface="Times New Roman" pitchFamily="18" charset="0"/>
              </a:rPr>
              <a:t> agregaları hidrolik bağlayıcı ve üstün performans sağlayıcı % 99 doğal hammaddelerle desteklenerek oluşturulmuş; ısı, su, ses ve yangın yalıtımı sağlayan ekolojik bir yalıtım sıvasıdır. Isı köprüleri oluşturmaz. A1 sınıfı yanmaz, nefes alabilen malzemedir. Düşük yoğunluğundan dolayı yapılara yük bindirmez. Kanserojen madde içermez. Ses yalıtımı sağlar. Asit yağmurlarına dayanıklı olup, rutubet ve nemi önleyerek, küf ve mantar oluşumunu engeller. Kimyasal bozunmaya uğramaz, binanızın ömrü ile eş değerdedir</a:t>
            </a:r>
            <a:endParaRPr lang="tr-TR" sz="900" dirty="0">
              <a:latin typeface="Times New Roman" pitchFamily="18" charset="0"/>
              <a:cs typeface="Times New Roman" pitchFamily="18" charset="0"/>
            </a:endParaRPr>
          </a:p>
        </p:txBody>
      </p:sp>
      <p:sp>
        <p:nvSpPr>
          <p:cNvPr id="12" name="11 Dikdörtgen"/>
          <p:cNvSpPr/>
          <p:nvPr/>
        </p:nvSpPr>
        <p:spPr>
          <a:xfrm>
            <a:off x="142844" y="3000372"/>
            <a:ext cx="5500726" cy="7432804"/>
          </a:xfrm>
          <a:prstGeom prst="rect">
            <a:avLst/>
          </a:prstGeom>
        </p:spPr>
        <p:txBody>
          <a:bodyPr wrap="square">
            <a:spAutoFit/>
          </a:bodyPr>
          <a:lstStyle/>
          <a:p>
            <a:pPr lvl="0" algn="just"/>
            <a:r>
              <a:rPr lang="tr-TR" sz="900" u="sng" dirty="0" smtClean="0">
                <a:solidFill>
                  <a:srgbClr val="FF0000"/>
                </a:solidFill>
                <a:latin typeface="Times New Roman" pitchFamily="18" charset="0"/>
              </a:rPr>
              <a:t>Uygulama Alanları:</a:t>
            </a:r>
            <a:r>
              <a:rPr lang="tr-TR" sz="900" dirty="0" smtClean="0">
                <a:latin typeface="Times New Roman" pitchFamily="18" charset="0"/>
              </a:rPr>
              <a:t> </a:t>
            </a:r>
            <a:r>
              <a:rPr lang="tr-TR" sz="900" dirty="0" smtClean="0">
                <a:latin typeface="Times New Roman" pitchFamily="18" charset="0"/>
                <a:ea typeface="Times New Roman" pitchFamily="18" charset="0"/>
                <a:cs typeface="Times New Roman" pitchFamily="18" charset="0"/>
              </a:rPr>
              <a:t>Beton, tuğla, </a:t>
            </a:r>
            <a:r>
              <a:rPr lang="tr-TR" sz="900" dirty="0" err="1" smtClean="0">
                <a:latin typeface="Times New Roman" pitchFamily="18" charset="0"/>
                <a:ea typeface="Times New Roman" pitchFamily="18" charset="0"/>
                <a:cs typeface="Times New Roman" pitchFamily="18" charset="0"/>
              </a:rPr>
              <a:t>bims</a:t>
            </a:r>
            <a:r>
              <a:rPr lang="tr-TR" sz="900" dirty="0" smtClean="0">
                <a:latin typeface="Times New Roman" pitchFamily="18" charset="0"/>
                <a:ea typeface="Times New Roman" pitchFamily="18" charset="0"/>
                <a:cs typeface="Times New Roman" pitchFamily="18" charset="0"/>
              </a:rPr>
              <a:t>, gaz beton, eski sıva üzerine uygulanır. Kireçli, alçılı, silikon, akrilik olan yüzeylere doğrudan uygulanmaz. Ayrıca, akrilik ve silikonlu yüzeylere ilave </a:t>
            </a:r>
            <a:r>
              <a:rPr lang="tr-TR" sz="900" dirty="0" err="1" smtClean="0">
                <a:latin typeface="Times New Roman" pitchFamily="18" charset="0"/>
                <a:ea typeface="Times New Roman" pitchFamily="18" charset="0"/>
                <a:cs typeface="Times New Roman" pitchFamily="18" charset="0"/>
              </a:rPr>
              <a:t>fixatör</a:t>
            </a:r>
            <a:r>
              <a:rPr lang="tr-TR" sz="900" dirty="0" smtClean="0">
                <a:latin typeface="Times New Roman" pitchFamily="18" charset="0"/>
                <a:ea typeface="Times New Roman" pitchFamily="18" charset="0"/>
                <a:cs typeface="Times New Roman" pitchFamily="18" charset="0"/>
              </a:rPr>
              <a:t> kullanılarak uygulama yapılır.</a:t>
            </a:r>
          </a:p>
          <a:p>
            <a:pPr lvl="0" algn="just"/>
            <a:endParaRPr lang="tr-TR" sz="900" dirty="0" smtClean="0">
              <a:latin typeface="Times New Roman" pitchFamily="18" charset="0"/>
              <a:ea typeface="Times New Roman" pitchFamily="18" charset="0"/>
              <a:cs typeface="Times New Roman" pitchFamily="18" charset="0"/>
            </a:endParaRPr>
          </a:p>
          <a:p>
            <a:pPr algn="just"/>
            <a:r>
              <a:rPr lang="tr-TR" sz="900" u="sng" dirty="0" smtClean="0">
                <a:solidFill>
                  <a:srgbClr val="FF0000"/>
                </a:solidFill>
                <a:latin typeface="Times New Roman" pitchFamily="18" charset="0"/>
              </a:rPr>
              <a:t>Yüzey Hazırlığı: </a:t>
            </a:r>
            <a:r>
              <a:rPr lang="tr-TR" sz="900" dirty="0" smtClean="0">
                <a:latin typeface="Times New Roman" pitchFamily="18" charset="0"/>
              </a:rPr>
              <a:t>Uygulama yapılacak yüzeylerin kuru ve temiz olması gerekmektedir. Eğer uygulama yapılacak yüzeyler bozuk ise bunların sıva öncesi giderilmesi gerekir.</a:t>
            </a:r>
          </a:p>
          <a:p>
            <a:pPr algn="just"/>
            <a:endParaRPr lang="tr-TR" sz="900" dirty="0" smtClean="0">
              <a:latin typeface="Times New Roman" pitchFamily="18" charset="0"/>
            </a:endParaRPr>
          </a:p>
          <a:p>
            <a:pPr algn="just"/>
            <a:r>
              <a:rPr lang="tr-TR" sz="900" u="sng" dirty="0" smtClean="0">
                <a:solidFill>
                  <a:srgbClr val="FF0000"/>
                </a:solidFill>
                <a:latin typeface="Times New Roman" pitchFamily="18" charset="0"/>
              </a:rPr>
              <a:t>Sıvanın Hazırlanışı: </a:t>
            </a:r>
            <a:r>
              <a:rPr lang="tr-TR" sz="900" dirty="0" smtClean="0">
                <a:latin typeface="Times New Roman" pitchFamily="18" charset="0"/>
                <a:cs typeface="Times New Roman" pitchFamily="18" charset="0"/>
              </a:rPr>
              <a:t>12kg.’</a:t>
            </a:r>
            <a:r>
              <a:rPr lang="tr-TR" sz="900" dirty="0" err="1" smtClean="0">
                <a:latin typeface="Times New Roman" pitchFamily="18" charset="0"/>
                <a:cs typeface="Times New Roman" pitchFamily="18" charset="0"/>
              </a:rPr>
              <a:t>lık</a:t>
            </a:r>
            <a:r>
              <a:rPr lang="tr-TR" sz="900" dirty="0" smtClean="0">
                <a:latin typeface="Times New Roman" pitchFamily="18" charset="0"/>
                <a:cs typeface="Times New Roman" pitchFamily="18" charset="0"/>
              </a:rPr>
              <a:t> </a:t>
            </a:r>
            <a:r>
              <a:rPr lang="tr-TR" sz="900" dirty="0" err="1" smtClean="0">
                <a:latin typeface="Times New Roman" pitchFamily="18" charset="0"/>
                <a:cs typeface="Times New Roman" pitchFamily="18" charset="0"/>
              </a:rPr>
              <a:t>Thermoins</a:t>
            </a:r>
            <a:r>
              <a:rPr lang="tr-TR" sz="900" dirty="0" smtClean="0">
                <a:latin typeface="Times New Roman" pitchFamily="18" charset="0"/>
                <a:cs typeface="Times New Roman" pitchFamily="18" charset="0"/>
              </a:rPr>
              <a:t> P New yalıtım sıvasının tamamı18-19Lt. TEMİZ SU ile 5–6 </a:t>
            </a:r>
            <a:r>
              <a:rPr lang="tr-TR" sz="900" dirty="0" err="1" smtClean="0">
                <a:latin typeface="Times New Roman" pitchFamily="18" charset="0"/>
                <a:cs typeface="Times New Roman" pitchFamily="18" charset="0"/>
              </a:rPr>
              <a:t>dk</a:t>
            </a:r>
            <a:r>
              <a:rPr lang="tr-TR" sz="900" dirty="0" smtClean="0">
                <a:latin typeface="Times New Roman" pitchFamily="18" charset="0"/>
                <a:cs typeface="Times New Roman" pitchFamily="18" charset="0"/>
              </a:rPr>
              <a:t>. Karışım homojen oluncaya dek düşük devirli </a:t>
            </a:r>
            <a:r>
              <a:rPr lang="tr-TR" sz="900" dirty="0" err="1" smtClean="0">
                <a:latin typeface="Times New Roman" pitchFamily="18" charset="0"/>
                <a:cs typeface="Times New Roman" pitchFamily="18" charset="0"/>
              </a:rPr>
              <a:t>mixer</a:t>
            </a:r>
            <a:r>
              <a:rPr lang="tr-TR" sz="900" dirty="0" smtClean="0">
                <a:latin typeface="Times New Roman" pitchFamily="18" charset="0"/>
                <a:cs typeface="Times New Roman" pitchFamily="18" charset="0"/>
              </a:rPr>
              <a:t> ile karıştırılır. Suyun tamamı bir defada konmayıp kademeli olarak ilave edilir. Harç 10 </a:t>
            </a:r>
            <a:r>
              <a:rPr lang="tr-TR" sz="900" dirty="0" err="1" smtClean="0">
                <a:latin typeface="Times New Roman" pitchFamily="18" charset="0"/>
                <a:cs typeface="Times New Roman" pitchFamily="18" charset="0"/>
              </a:rPr>
              <a:t>dk</a:t>
            </a:r>
            <a:r>
              <a:rPr lang="tr-TR" sz="900" dirty="0" smtClean="0">
                <a:latin typeface="Times New Roman" pitchFamily="18" charset="0"/>
                <a:cs typeface="Times New Roman" pitchFamily="18" charset="0"/>
              </a:rPr>
              <a:t>. dinlendirilir. Bir torbanın tamamının aynı anda karıştırılması ve kullanılması önerilir. Hazırlanan karışım 2 saat içinde kullanılmalıdır. Karışım mala ya da makine ile yüzeye uygulanabilir.</a:t>
            </a:r>
          </a:p>
          <a:p>
            <a:pPr eaLnBrk="1" hangingPunct="1">
              <a:buFontTx/>
              <a:buNone/>
            </a:pPr>
            <a:endParaRPr lang="tr-TR" sz="900" u="sng" dirty="0" smtClean="0">
              <a:solidFill>
                <a:srgbClr val="FF0000"/>
              </a:solidFill>
              <a:latin typeface="Times New Roman" pitchFamily="18" charset="0"/>
              <a:cs typeface="Times New Roman" pitchFamily="18" charset="0"/>
            </a:endParaRPr>
          </a:p>
          <a:p>
            <a:pPr eaLnBrk="1" hangingPunct="1">
              <a:buFontTx/>
              <a:buNone/>
            </a:pPr>
            <a:r>
              <a:rPr lang="tr-TR" sz="900" u="sng" dirty="0" smtClean="0">
                <a:solidFill>
                  <a:srgbClr val="FF0000"/>
                </a:solidFill>
                <a:latin typeface="Times New Roman" pitchFamily="18" charset="0"/>
              </a:rPr>
              <a:t>Uygulama Sıcaklığı:</a:t>
            </a:r>
            <a:r>
              <a:rPr lang="tr-TR" sz="900" u="sng" dirty="0" smtClean="0">
                <a:latin typeface="Times New Roman" pitchFamily="18" charset="0"/>
              </a:rPr>
              <a:t> </a:t>
            </a:r>
            <a:r>
              <a:rPr lang="tr-TR" sz="900" dirty="0" smtClean="0">
                <a:latin typeface="Times New Roman" pitchFamily="18" charset="0"/>
              </a:rPr>
              <a:t>THERMO-INS P New uygulamasında ortam sıcaklığı +5 C°'</a:t>
            </a:r>
            <a:r>
              <a:rPr lang="tr-TR" sz="900" dirty="0" err="1" smtClean="0">
                <a:latin typeface="Times New Roman" pitchFamily="18" charset="0"/>
              </a:rPr>
              <a:t>nin</a:t>
            </a:r>
            <a:r>
              <a:rPr lang="tr-TR" sz="900" dirty="0" smtClean="0">
                <a:latin typeface="Times New Roman" pitchFamily="18" charset="0"/>
              </a:rPr>
              <a:t> üzerinde olmalıdır.</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Saklama Koşulları:</a:t>
            </a:r>
            <a:r>
              <a:rPr lang="tr-TR" sz="900" dirty="0" smtClean="0">
                <a:latin typeface="Times New Roman" pitchFamily="18" charset="0"/>
              </a:rPr>
              <a:t> Kuru ortamda ve su ile teması olmadan +5 C° ve üzerinde muhafaza edilir.</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Uygulama:</a:t>
            </a:r>
            <a:r>
              <a:rPr lang="tr-TR" sz="900" dirty="0" smtClean="0">
                <a:latin typeface="Times New Roman" pitchFamily="18" charset="0"/>
              </a:rPr>
              <a:t> Uygulanacak duvar yüzeyleri temizlenmeli ve yüzeylerde bozukluklar varsa, bu bozukluklar giderilmelidir. Bina yüzeyinde düzgün aralıklarla </a:t>
            </a:r>
            <a:r>
              <a:rPr lang="tr-TR" sz="900" dirty="0" err="1" smtClean="0">
                <a:latin typeface="Times New Roman" pitchFamily="18" charset="0"/>
              </a:rPr>
              <a:t>anolar</a:t>
            </a:r>
            <a:r>
              <a:rPr lang="tr-TR" sz="900" dirty="0" smtClean="0">
                <a:latin typeface="Times New Roman" pitchFamily="18" charset="0"/>
              </a:rPr>
              <a:t> monte edilir. Önceden hazırlanmış olan malzeme, </a:t>
            </a:r>
            <a:r>
              <a:rPr lang="tr-TR" sz="900" dirty="0" err="1" smtClean="0">
                <a:latin typeface="Times New Roman" pitchFamily="18" charset="0"/>
              </a:rPr>
              <a:t>anolar</a:t>
            </a:r>
            <a:r>
              <a:rPr lang="tr-TR" sz="900" dirty="0" smtClean="0">
                <a:latin typeface="Times New Roman" pitchFamily="18" charset="0"/>
              </a:rPr>
              <a:t> arasına çelik mala ile yada sıva makinesi ile doldurulur. Daha sonra </a:t>
            </a:r>
            <a:r>
              <a:rPr lang="tr-TR" sz="900" dirty="0" err="1" smtClean="0">
                <a:latin typeface="Times New Roman" pitchFamily="18" charset="0"/>
              </a:rPr>
              <a:t>anolar</a:t>
            </a:r>
            <a:r>
              <a:rPr lang="tr-TR" sz="900" dirty="0" smtClean="0">
                <a:latin typeface="Times New Roman" pitchFamily="18" charset="0"/>
              </a:rPr>
              <a:t> arasındaki sıva fazlasıyla mastar ile düzeltilerek alınır. Çelik mala ile yüzeye dekoratif </a:t>
            </a:r>
            <a:r>
              <a:rPr lang="tr-TR" sz="900" dirty="0" err="1" smtClean="0">
                <a:latin typeface="Times New Roman" pitchFamily="18" charset="0"/>
              </a:rPr>
              <a:t>tekstürlü</a:t>
            </a:r>
            <a:r>
              <a:rPr lang="tr-TR" sz="900" dirty="0" smtClean="0">
                <a:latin typeface="Times New Roman" pitchFamily="18" charset="0"/>
              </a:rPr>
              <a:t> yada düz görünüm verilir. Uygulamadan yaklaşık 48 saat sonra istenirse yüzeye boya işleri yapılır.</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Malzeme Tüketimi</a:t>
            </a:r>
            <a:r>
              <a:rPr lang="tr-TR" sz="900" dirty="0" smtClean="0">
                <a:latin typeface="Times New Roman" pitchFamily="18" charset="0"/>
              </a:rPr>
              <a:t>: 1 cm kalınlık için 1 m</a:t>
            </a:r>
            <a:r>
              <a:rPr lang="tr-TR" sz="900" baseline="30000" dirty="0" smtClean="0">
                <a:latin typeface="Times New Roman" pitchFamily="18" charset="0"/>
              </a:rPr>
              <a:t>2 </a:t>
            </a:r>
            <a:r>
              <a:rPr lang="tr-TR" sz="900" dirty="0" smtClean="0">
                <a:latin typeface="Times New Roman" pitchFamily="18" charset="0"/>
              </a:rPr>
              <a:t>yüzeyde 2,0-2,5 </a:t>
            </a:r>
            <a:r>
              <a:rPr lang="tr-TR" sz="900" dirty="0" err="1" smtClean="0">
                <a:latin typeface="Times New Roman" pitchFamily="18" charset="0"/>
              </a:rPr>
              <a:t>kg'dır</a:t>
            </a:r>
            <a:r>
              <a:rPr lang="tr-TR" sz="900" dirty="0" smtClean="0">
                <a:latin typeface="Times New Roman" pitchFamily="18" charset="0"/>
              </a:rPr>
              <a:t>.</a:t>
            </a:r>
          </a:p>
          <a:p>
            <a:pPr eaLnBrk="1" hangingPunct="1">
              <a:buFontTx/>
              <a:buNone/>
            </a:pPr>
            <a:endParaRPr lang="tr-TR" sz="900" dirty="0" smtClean="0">
              <a:latin typeface="Times New Roman" pitchFamily="18" charset="0"/>
            </a:endParaRPr>
          </a:p>
          <a:p>
            <a:pPr eaLnBrk="1" hangingPunct="1">
              <a:buFontTx/>
              <a:buNone/>
            </a:pPr>
            <a:endParaRPr lang="tr-TR" sz="900" dirty="0" smtClean="0">
              <a:latin typeface="Times New Roman" pitchFamily="18" charset="0"/>
            </a:endParaRPr>
          </a:p>
          <a:p>
            <a:pPr algn="just"/>
            <a:endParaRPr lang="tr-TR" sz="900" dirty="0" smtClean="0">
              <a:latin typeface="Times New Roman" pitchFamily="18" charset="0"/>
              <a:cs typeface="Times New Roman" pitchFamily="18" charset="0"/>
            </a:endParaRPr>
          </a:p>
          <a:p>
            <a:pPr algn="just"/>
            <a:endParaRPr lang="tr-TR" sz="900" dirty="0" smtClean="0">
              <a:latin typeface="Times New Roman" pitchFamily="18" charset="0"/>
            </a:endParaRPr>
          </a:p>
          <a:p>
            <a:pPr lvl="0" algn="just"/>
            <a:endParaRPr lang="tr-TR" sz="900" dirty="0" smtClean="0">
              <a:latin typeface="Times New Roman" pitchFamily="18" charset="0"/>
              <a:ea typeface="Times New Roman" pitchFamily="18" charset="0"/>
              <a:cs typeface="Times New Roman" pitchFamily="18" charset="0"/>
            </a:endParaRPr>
          </a:p>
          <a:p>
            <a:pPr lvl="0" algn="just"/>
            <a:endParaRPr lang="tr-TR" sz="900" dirty="0" smtClean="0">
              <a:latin typeface="Times New Roman" pitchFamily="18" charset="0"/>
              <a:ea typeface="Times New Roman" pitchFamily="18" charset="0"/>
              <a:cs typeface="Times New Roman" pitchFamily="18" charset="0"/>
            </a:endParaRPr>
          </a:p>
          <a:p>
            <a:pPr lvl="0" algn="just"/>
            <a:endParaRPr lang="tr-TR" sz="900" dirty="0" smtClean="0">
              <a:latin typeface="Times New Roman" pitchFamily="18" charset="0"/>
              <a:ea typeface="Times New Roman" pitchFamily="18" charset="0"/>
              <a:cs typeface="Times New Roman" pitchFamily="18" charset="0"/>
            </a:endParaRPr>
          </a:p>
          <a:p>
            <a:pPr lvl="0" algn="just"/>
            <a:endParaRPr lang="tr-TR" sz="900" dirty="0" smtClean="0">
              <a:latin typeface="Times New Roman" pitchFamily="18" charset="0"/>
              <a:ea typeface="Times New Roman" pitchFamily="18" charset="0"/>
              <a:cs typeface="Times New Roman" pitchFamily="18" charset="0"/>
            </a:endParaRPr>
          </a:p>
          <a:p>
            <a:pPr lvl="0" algn="just"/>
            <a:endParaRPr lang="tr-TR" sz="900" dirty="0" smtClean="0">
              <a:latin typeface="Times New Roman" pitchFamily="18" charset="0"/>
              <a:ea typeface="Times New Roman" pitchFamily="18" charset="0"/>
              <a:cs typeface="Times New Roman" pitchFamily="18" charset="0"/>
            </a:endParaRPr>
          </a:p>
          <a:p>
            <a:pPr lvl="0" algn="just"/>
            <a:endParaRPr lang="tr-TR" sz="900" dirty="0" smtClean="0">
              <a:latin typeface="Times New Roman" pitchFamily="18" charset="0"/>
              <a:ea typeface="Times New Roman" pitchFamily="18" charset="0"/>
              <a:cs typeface="Times New Roman" pitchFamily="18" charset="0"/>
            </a:endParaRPr>
          </a:p>
          <a:p>
            <a:pPr lvl="0" algn="just"/>
            <a:endParaRPr lang="tr-TR" sz="900" dirty="0" smtClean="0">
              <a:latin typeface="Times New Roman" pitchFamily="18" charset="0"/>
              <a:ea typeface="Times New Roman" pitchFamily="18" charset="0"/>
              <a:cs typeface="Times New Roman" pitchFamily="18" charset="0"/>
            </a:endParaRPr>
          </a:p>
          <a:p>
            <a:pPr lvl="0" algn="just"/>
            <a:endParaRPr lang="tr-TR" sz="900" dirty="0" smtClean="0">
              <a:latin typeface="Times New Roman" pitchFamily="18" charset="0"/>
              <a:ea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a:p>
            <a:pPr lvl="0" algn="just"/>
            <a:endParaRPr lang="tr-TR" sz="900" dirty="0" smtClean="0">
              <a:latin typeface="Times New Roman" pitchFamily="18" charset="0"/>
              <a:cs typeface="Times New Roman" pitchFamily="18" charset="0"/>
            </a:endParaRPr>
          </a:p>
        </p:txBody>
      </p:sp>
      <p:pic>
        <p:nvPicPr>
          <p:cNvPr id="24577" name="Picture 1" descr="C:\Users\Thermoins3\Desktop\p-new.jpg"/>
          <p:cNvPicPr>
            <a:picLocks noChangeAspect="1" noChangeArrowheads="1"/>
          </p:cNvPicPr>
          <p:nvPr/>
        </p:nvPicPr>
        <p:blipFill>
          <a:blip r:embed="rId3" cstate="print"/>
          <a:srcRect/>
          <a:stretch>
            <a:fillRect/>
          </a:stretch>
        </p:blipFill>
        <p:spPr bwMode="auto">
          <a:xfrm>
            <a:off x="214282" y="1357298"/>
            <a:ext cx="1045787" cy="1656000"/>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rmoins"/>
          <p:cNvPicPr>
            <a:picLocks noChangeAspect="1" noChangeArrowheads="1"/>
          </p:cNvPicPr>
          <p:nvPr/>
        </p:nvPicPr>
        <p:blipFill>
          <a:blip r:embed="rId2"/>
          <a:srcRect/>
          <a:stretch>
            <a:fillRect/>
          </a:stretch>
        </p:blipFill>
        <p:spPr>
          <a:xfrm>
            <a:off x="323850" y="404813"/>
            <a:ext cx="2286000" cy="838200"/>
          </a:xfrm>
          <a:prstGeom prst="rect">
            <a:avLst/>
          </a:prstGeom>
          <a:noFill/>
        </p:spPr>
      </p:pic>
      <p:pic>
        <p:nvPicPr>
          <p:cNvPr id="5" name="Picture 4" descr="baslik_referanslar"/>
          <p:cNvPicPr>
            <a:picLocks noChangeAspect="1" noChangeArrowheads="1"/>
          </p:cNvPicPr>
          <p:nvPr/>
        </p:nvPicPr>
        <p:blipFill>
          <a:blip r:embed="rId3"/>
          <a:srcRect/>
          <a:stretch>
            <a:fillRect/>
          </a:stretch>
        </p:blipFill>
        <p:spPr bwMode="auto">
          <a:xfrm>
            <a:off x="6669531" y="611040"/>
            <a:ext cx="6667500" cy="523875"/>
          </a:xfrm>
          <a:prstGeom prst="rect">
            <a:avLst/>
          </a:prstGeom>
          <a:noFill/>
          <a:ln w="9525">
            <a:noFill/>
            <a:miter lim="800000"/>
            <a:headEnd/>
            <a:tailEnd/>
          </a:ln>
        </p:spPr>
      </p:pic>
      <p:sp>
        <p:nvSpPr>
          <p:cNvPr id="6" name="Rectangle 5"/>
          <p:cNvSpPr>
            <a:spLocks noChangeArrowheads="1"/>
          </p:cNvSpPr>
          <p:nvPr/>
        </p:nvSpPr>
        <p:spPr bwMode="auto">
          <a:xfrm>
            <a:off x="1071563" y="1285875"/>
            <a:ext cx="6929437" cy="461963"/>
          </a:xfrm>
          <a:prstGeom prst="rect">
            <a:avLst/>
          </a:prstGeom>
          <a:noFill/>
          <a:ln w="9525">
            <a:noFill/>
            <a:miter lim="800000"/>
            <a:headEnd/>
            <a:tailEnd/>
          </a:ln>
        </p:spPr>
        <p:txBody>
          <a:bodyPr anchor="ctr">
            <a:spAutoFit/>
          </a:bodyPr>
          <a:lstStyle/>
          <a:p>
            <a:pPr algn="ctr"/>
            <a:r>
              <a:rPr lang="tr-TR" sz="2400" b="1" dirty="0" smtClean="0">
                <a:solidFill>
                  <a:srgbClr val="009900"/>
                </a:solidFill>
              </a:rPr>
              <a:t>ALMANYA KOLN </a:t>
            </a:r>
            <a:endParaRPr lang="tr-TR" sz="2400" b="1" dirty="0">
              <a:solidFill>
                <a:srgbClr val="009900"/>
              </a:solidFill>
            </a:endParaRPr>
          </a:p>
        </p:txBody>
      </p:sp>
      <p:pic>
        <p:nvPicPr>
          <p:cNvPr id="107522" name="Picture 2" descr="C:\Users\Thermoins3\Desktop\images.jpg"/>
          <p:cNvPicPr>
            <a:picLocks noChangeAspect="1" noChangeArrowheads="1"/>
          </p:cNvPicPr>
          <p:nvPr/>
        </p:nvPicPr>
        <p:blipFill>
          <a:blip r:embed="rId4"/>
          <a:srcRect/>
          <a:stretch>
            <a:fillRect/>
          </a:stretch>
        </p:blipFill>
        <p:spPr bwMode="auto">
          <a:xfrm>
            <a:off x="2357422" y="2000240"/>
            <a:ext cx="3857652" cy="1892660"/>
          </a:xfrm>
          <a:prstGeom prst="rect">
            <a:avLst/>
          </a:prstGeom>
          <a:noFill/>
        </p:spPr>
      </p:pic>
      <p:pic>
        <p:nvPicPr>
          <p:cNvPr id="107523" name="Picture 3" descr="C:\Users\Thermoins3\Desktop\images (1).jpg"/>
          <p:cNvPicPr>
            <a:picLocks noChangeAspect="1" noChangeArrowheads="1"/>
          </p:cNvPicPr>
          <p:nvPr/>
        </p:nvPicPr>
        <p:blipFill>
          <a:blip r:embed="rId5"/>
          <a:srcRect/>
          <a:stretch>
            <a:fillRect/>
          </a:stretch>
        </p:blipFill>
        <p:spPr bwMode="auto">
          <a:xfrm>
            <a:off x="928662" y="4357694"/>
            <a:ext cx="3048000" cy="1495425"/>
          </a:xfrm>
          <a:prstGeom prst="rect">
            <a:avLst/>
          </a:prstGeom>
          <a:noFill/>
        </p:spPr>
      </p:pic>
      <p:pic>
        <p:nvPicPr>
          <p:cNvPr id="107524" name="Picture 4" descr="C:\Users\Thermoins3\Desktop\images (2).jpg"/>
          <p:cNvPicPr>
            <a:picLocks noChangeAspect="1" noChangeArrowheads="1"/>
          </p:cNvPicPr>
          <p:nvPr/>
        </p:nvPicPr>
        <p:blipFill>
          <a:blip r:embed="rId6"/>
          <a:srcRect/>
          <a:stretch>
            <a:fillRect/>
          </a:stretch>
        </p:blipFill>
        <p:spPr bwMode="auto">
          <a:xfrm>
            <a:off x="5143504" y="4357694"/>
            <a:ext cx="3048000" cy="1495425"/>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idx="1"/>
          </p:nvPr>
        </p:nvSpPr>
        <p:spPr>
          <a:xfrm>
            <a:off x="468313" y="1484313"/>
            <a:ext cx="8229600" cy="4525962"/>
          </a:xfrm>
        </p:spPr>
        <p:txBody>
          <a:bodyPr/>
          <a:lstStyle/>
          <a:p>
            <a:pPr eaLnBrk="1" hangingPunct="1">
              <a:buFontTx/>
              <a:buNone/>
            </a:pPr>
            <a:r>
              <a:rPr lang="tr-TR" smtClean="0"/>
              <a:t> </a:t>
            </a:r>
          </a:p>
        </p:txBody>
      </p:sp>
      <p:pic>
        <p:nvPicPr>
          <p:cNvPr id="61443"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61444"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61445" name="Rectangle 5"/>
          <p:cNvSpPr>
            <a:spLocks noChangeArrowheads="1"/>
          </p:cNvSpPr>
          <p:nvPr/>
        </p:nvSpPr>
        <p:spPr bwMode="auto">
          <a:xfrm>
            <a:off x="1071563" y="1285875"/>
            <a:ext cx="6929437" cy="461963"/>
          </a:xfrm>
          <a:prstGeom prst="rect">
            <a:avLst/>
          </a:prstGeom>
          <a:noFill/>
          <a:ln w="9525">
            <a:noFill/>
            <a:miter lim="800000"/>
            <a:headEnd/>
            <a:tailEnd/>
          </a:ln>
        </p:spPr>
        <p:txBody>
          <a:bodyPr anchor="ctr">
            <a:spAutoFit/>
          </a:bodyPr>
          <a:lstStyle/>
          <a:p>
            <a:pPr algn="ctr"/>
            <a:r>
              <a:rPr lang="tr-TR" sz="2400" b="1" dirty="0">
                <a:solidFill>
                  <a:srgbClr val="009900"/>
                </a:solidFill>
              </a:rPr>
              <a:t>GÜNEY AFRİKA </a:t>
            </a:r>
          </a:p>
        </p:txBody>
      </p:sp>
      <p:pic>
        <p:nvPicPr>
          <p:cNvPr id="61446" name="Picture 4"/>
          <p:cNvPicPr>
            <a:picLocks noChangeAspect="1" noChangeArrowheads="1"/>
          </p:cNvPicPr>
          <p:nvPr/>
        </p:nvPicPr>
        <p:blipFill>
          <a:blip r:embed="rId4"/>
          <a:srcRect/>
          <a:stretch>
            <a:fillRect/>
          </a:stretch>
        </p:blipFill>
        <p:spPr bwMode="auto">
          <a:xfrm>
            <a:off x="714375" y="1928813"/>
            <a:ext cx="7802563" cy="463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468313" y="1484313"/>
            <a:ext cx="8229600" cy="4525962"/>
          </a:xfrm>
        </p:spPr>
        <p:txBody>
          <a:bodyPr/>
          <a:lstStyle/>
          <a:p>
            <a:pPr eaLnBrk="1" hangingPunct="1">
              <a:buFontTx/>
              <a:buNone/>
            </a:pPr>
            <a:r>
              <a:rPr lang="tr-TR" smtClean="0"/>
              <a:t> </a:t>
            </a:r>
          </a:p>
        </p:txBody>
      </p:sp>
      <p:pic>
        <p:nvPicPr>
          <p:cNvPr id="62467"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62468"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62469" name="Rectangle 5"/>
          <p:cNvSpPr>
            <a:spLocks noChangeArrowheads="1"/>
          </p:cNvSpPr>
          <p:nvPr/>
        </p:nvSpPr>
        <p:spPr bwMode="auto">
          <a:xfrm>
            <a:off x="1071563" y="1285875"/>
            <a:ext cx="6929437" cy="461963"/>
          </a:xfrm>
          <a:prstGeom prst="rect">
            <a:avLst/>
          </a:prstGeom>
          <a:noFill/>
          <a:ln w="9525">
            <a:noFill/>
            <a:miter lim="800000"/>
            <a:headEnd/>
            <a:tailEnd/>
          </a:ln>
        </p:spPr>
        <p:txBody>
          <a:bodyPr anchor="ctr">
            <a:spAutoFit/>
          </a:bodyPr>
          <a:lstStyle/>
          <a:p>
            <a:pPr algn="ctr"/>
            <a:r>
              <a:rPr lang="tr-TR" sz="2400" b="1" dirty="0">
                <a:solidFill>
                  <a:srgbClr val="009900"/>
                </a:solidFill>
              </a:rPr>
              <a:t>GÜNEY AFRİKA </a:t>
            </a:r>
          </a:p>
        </p:txBody>
      </p:sp>
      <p:pic>
        <p:nvPicPr>
          <p:cNvPr id="62470" name="Picture 4" descr="C:\Users\EDA\Desktop\g.a\DSCN0056.JPG"/>
          <p:cNvPicPr>
            <a:picLocks noChangeAspect="1" noChangeArrowheads="1"/>
          </p:cNvPicPr>
          <p:nvPr/>
        </p:nvPicPr>
        <p:blipFill>
          <a:blip r:embed="rId4"/>
          <a:srcRect/>
          <a:stretch>
            <a:fillRect/>
          </a:stretch>
        </p:blipFill>
        <p:spPr bwMode="auto">
          <a:xfrm>
            <a:off x="669925" y="2000250"/>
            <a:ext cx="3902075" cy="4143375"/>
          </a:xfrm>
          <a:prstGeom prst="rect">
            <a:avLst/>
          </a:prstGeom>
          <a:noFill/>
          <a:ln w="9525">
            <a:noFill/>
            <a:miter lim="800000"/>
            <a:headEnd/>
            <a:tailEnd/>
          </a:ln>
        </p:spPr>
      </p:pic>
      <p:pic>
        <p:nvPicPr>
          <p:cNvPr id="62471" name="Picture 5"/>
          <p:cNvPicPr>
            <a:picLocks noChangeAspect="1" noChangeArrowheads="1"/>
          </p:cNvPicPr>
          <p:nvPr/>
        </p:nvPicPr>
        <p:blipFill>
          <a:blip r:embed="rId5"/>
          <a:srcRect/>
          <a:stretch>
            <a:fillRect/>
          </a:stretch>
        </p:blipFill>
        <p:spPr bwMode="auto">
          <a:xfrm>
            <a:off x="4857750" y="2000250"/>
            <a:ext cx="3643313" cy="4071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xfrm>
            <a:off x="468313" y="1484313"/>
            <a:ext cx="8229600" cy="4525962"/>
          </a:xfrm>
        </p:spPr>
        <p:txBody>
          <a:bodyPr/>
          <a:lstStyle/>
          <a:p>
            <a:pPr eaLnBrk="1" hangingPunct="1">
              <a:buFontTx/>
              <a:buNone/>
            </a:pPr>
            <a:r>
              <a:rPr lang="tr-TR" smtClean="0"/>
              <a:t> </a:t>
            </a:r>
          </a:p>
        </p:txBody>
      </p:sp>
      <p:pic>
        <p:nvPicPr>
          <p:cNvPr id="63491"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63492"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63493" name="Rectangle 5"/>
          <p:cNvSpPr>
            <a:spLocks noChangeArrowheads="1"/>
          </p:cNvSpPr>
          <p:nvPr/>
        </p:nvSpPr>
        <p:spPr bwMode="auto">
          <a:xfrm>
            <a:off x="1071563" y="1143000"/>
            <a:ext cx="6929437" cy="461963"/>
          </a:xfrm>
          <a:prstGeom prst="rect">
            <a:avLst/>
          </a:prstGeom>
          <a:noFill/>
          <a:ln w="9525">
            <a:noFill/>
            <a:miter lim="800000"/>
            <a:headEnd/>
            <a:tailEnd/>
          </a:ln>
        </p:spPr>
        <p:txBody>
          <a:bodyPr anchor="ctr">
            <a:spAutoFit/>
          </a:bodyPr>
          <a:lstStyle/>
          <a:p>
            <a:pPr algn="ctr"/>
            <a:r>
              <a:rPr lang="tr-TR" sz="2400" b="1" dirty="0">
                <a:solidFill>
                  <a:srgbClr val="009900"/>
                </a:solidFill>
              </a:rPr>
              <a:t>GÜNEY AFRİKA </a:t>
            </a:r>
          </a:p>
        </p:txBody>
      </p:sp>
      <p:pic>
        <p:nvPicPr>
          <p:cNvPr id="63494" name="Picture 2"/>
          <p:cNvPicPr>
            <a:picLocks noChangeAspect="1" noChangeArrowheads="1"/>
          </p:cNvPicPr>
          <p:nvPr/>
        </p:nvPicPr>
        <p:blipFill>
          <a:blip r:embed="rId4"/>
          <a:srcRect/>
          <a:stretch>
            <a:fillRect/>
          </a:stretch>
        </p:blipFill>
        <p:spPr bwMode="auto">
          <a:xfrm>
            <a:off x="214313" y="1643063"/>
            <a:ext cx="2928937" cy="2341562"/>
          </a:xfrm>
          <a:prstGeom prst="rect">
            <a:avLst/>
          </a:prstGeom>
          <a:noFill/>
          <a:ln w="9525">
            <a:noFill/>
            <a:miter lim="800000"/>
            <a:headEnd/>
            <a:tailEnd/>
          </a:ln>
        </p:spPr>
      </p:pic>
      <p:pic>
        <p:nvPicPr>
          <p:cNvPr id="63495" name="Picture 3"/>
          <p:cNvPicPr>
            <a:picLocks noChangeAspect="1" noChangeArrowheads="1"/>
          </p:cNvPicPr>
          <p:nvPr/>
        </p:nvPicPr>
        <p:blipFill>
          <a:blip r:embed="rId5"/>
          <a:srcRect/>
          <a:stretch>
            <a:fillRect/>
          </a:stretch>
        </p:blipFill>
        <p:spPr bwMode="auto">
          <a:xfrm>
            <a:off x="6000750" y="1643063"/>
            <a:ext cx="2857500" cy="2428875"/>
          </a:xfrm>
          <a:prstGeom prst="rect">
            <a:avLst/>
          </a:prstGeom>
          <a:noFill/>
          <a:ln w="9525">
            <a:noFill/>
            <a:miter lim="800000"/>
            <a:headEnd/>
            <a:tailEnd/>
          </a:ln>
        </p:spPr>
      </p:pic>
      <p:pic>
        <p:nvPicPr>
          <p:cNvPr id="63496" name="Picture 4"/>
          <p:cNvPicPr>
            <a:picLocks noChangeAspect="1" noChangeArrowheads="1"/>
          </p:cNvPicPr>
          <p:nvPr/>
        </p:nvPicPr>
        <p:blipFill>
          <a:blip r:embed="rId6"/>
          <a:srcRect/>
          <a:stretch>
            <a:fillRect/>
          </a:stretch>
        </p:blipFill>
        <p:spPr bwMode="auto">
          <a:xfrm>
            <a:off x="3500438" y="1643063"/>
            <a:ext cx="2000250" cy="2428875"/>
          </a:xfrm>
          <a:prstGeom prst="rect">
            <a:avLst/>
          </a:prstGeom>
          <a:noFill/>
          <a:ln w="9525">
            <a:noFill/>
            <a:miter lim="800000"/>
            <a:headEnd/>
            <a:tailEnd/>
          </a:ln>
        </p:spPr>
      </p:pic>
      <p:pic>
        <p:nvPicPr>
          <p:cNvPr id="63497" name="Picture 5"/>
          <p:cNvPicPr>
            <a:picLocks noChangeAspect="1" noChangeArrowheads="1"/>
          </p:cNvPicPr>
          <p:nvPr/>
        </p:nvPicPr>
        <p:blipFill>
          <a:blip r:embed="rId7"/>
          <a:srcRect/>
          <a:stretch>
            <a:fillRect/>
          </a:stretch>
        </p:blipFill>
        <p:spPr bwMode="auto">
          <a:xfrm>
            <a:off x="285750" y="4214813"/>
            <a:ext cx="2286000" cy="2428875"/>
          </a:xfrm>
          <a:prstGeom prst="rect">
            <a:avLst/>
          </a:prstGeom>
          <a:noFill/>
          <a:ln w="9525">
            <a:noFill/>
            <a:miter lim="800000"/>
            <a:headEnd/>
            <a:tailEnd/>
          </a:ln>
        </p:spPr>
      </p:pic>
      <p:pic>
        <p:nvPicPr>
          <p:cNvPr id="63498" name="Picture 6"/>
          <p:cNvPicPr>
            <a:picLocks noChangeAspect="1" noChangeArrowheads="1"/>
          </p:cNvPicPr>
          <p:nvPr/>
        </p:nvPicPr>
        <p:blipFill>
          <a:blip r:embed="rId8"/>
          <a:srcRect/>
          <a:stretch>
            <a:fillRect/>
          </a:stretch>
        </p:blipFill>
        <p:spPr bwMode="auto">
          <a:xfrm>
            <a:off x="6000750" y="4286250"/>
            <a:ext cx="2928938" cy="2257425"/>
          </a:xfrm>
          <a:prstGeom prst="rect">
            <a:avLst/>
          </a:prstGeom>
          <a:noFill/>
          <a:ln w="9525">
            <a:noFill/>
            <a:miter lim="800000"/>
            <a:headEnd/>
            <a:tailEnd/>
          </a:ln>
        </p:spPr>
      </p:pic>
      <p:pic>
        <p:nvPicPr>
          <p:cNvPr id="63499" name="Picture 7"/>
          <p:cNvPicPr>
            <a:picLocks noChangeAspect="1" noChangeArrowheads="1"/>
          </p:cNvPicPr>
          <p:nvPr/>
        </p:nvPicPr>
        <p:blipFill>
          <a:blip r:embed="rId9"/>
          <a:srcRect/>
          <a:stretch>
            <a:fillRect/>
          </a:stretch>
        </p:blipFill>
        <p:spPr bwMode="auto">
          <a:xfrm>
            <a:off x="2786063" y="4429125"/>
            <a:ext cx="3000375" cy="2071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a:xfrm>
            <a:off x="468313" y="1484313"/>
            <a:ext cx="8229600" cy="4525962"/>
          </a:xfrm>
        </p:spPr>
        <p:txBody>
          <a:bodyPr/>
          <a:lstStyle/>
          <a:p>
            <a:pPr eaLnBrk="1" hangingPunct="1">
              <a:buFontTx/>
              <a:buNone/>
            </a:pPr>
            <a:r>
              <a:rPr lang="tr-TR" smtClean="0"/>
              <a:t> </a:t>
            </a:r>
          </a:p>
        </p:txBody>
      </p:sp>
      <p:pic>
        <p:nvPicPr>
          <p:cNvPr id="64515"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64516"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64517" name="Rectangle 5"/>
          <p:cNvSpPr>
            <a:spLocks noChangeArrowheads="1"/>
          </p:cNvSpPr>
          <p:nvPr/>
        </p:nvSpPr>
        <p:spPr bwMode="auto">
          <a:xfrm>
            <a:off x="1071563" y="1285875"/>
            <a:ext cx="6929437" cy="461963"/>
          </a:xfrm>
          <a:prstGeom prst="rect">
            <a:avLst/>
          </a:prstGeom>
          <a:noFill/>
          <a:ln w="9525">
            <a:noFill/>
            <a:miter lim="800000"/>
            <a:headEnd/>
            <a:tailEnd/>
          </a:ln>
        </p:spPr>
        <p:txBody>
          <a:bodyPr anchor="ctr">
            <a:spAutoFit/>
          </a:bodyPr>
          <a:lstStyle/>
          <a:p>
            <a:pPr algn="ctr"/>
            <a:r>
              <a:rPr lang="tr-TR" sz="2400" b="1" dirty="0">
                <a:solidFill>
                  <a:srgbClr val="009900"/>
                </a:solidFill>
              </a:rPr>
              <a:t>GÜNEY AFRİKA </a:t>
            </a:r>
          </a:p>
        </p:txBody>
      </p:sp>
      <p:pic>
        <p:nvPicPr>
          <p:cNvPr id="64518" name="Picture 4" descr="C:\Users\EDA\Desktop\g.a\DSCN0056.JPG"/>
          <p:cNvPicPr>
            <a:picLocks noChangeAspect="1" noChangeArrowheads="1"/>
          </p:cNvPicPr>
          <p:nvPr/>
        </p:nvPicPr>
        <p:blipFill>
          <a:blip r:embed="rId4"/>
          <a:srcRect/>
          <a:stretch>
            <a:fillRect/>
          </a:stretch>
        </p:blipFill>
        <p:spPr bwMode="auto">
          <a:xfrm>
            <a:off x="669925" y="2000250"/>
            <a:ext cx="3902075" cy="4143375"/>
          </a:xfrm>
          <a:prstGeom prst="rect">
            <a:avLst/>
          </a:prstGeom>
          <a:noFill/>
          <a:ln w="9525">
            <a:noFill/>
            <a:miter lim="800000"/>
            <a:headEnd/>
            <a:tailEnd/>
          </a:ln>
        </p:spPr>
      </p:pic>
      <p:pic>
        <p:nvPicPr>
          <p:cNvPr id="64519" name="Picture 5"/>
          <p:cNvPicPr>
            <a:picLocks noChangeAspect="1" noChangeArrowheads="1"/>
          </p:cNvPicPr>
          <p:nvPr/>
        </p:nvPicPr>
        <p:blipFill>
          <a:blip r:embed="rId5"/>
          <a:srcRect/>
          <a:stretch>
            <a:fillRect/>
          </a:stretch>
        </p:blipFill>
        <p:spPr bwMode="auto">
          <a:xfrm>
            <a:off x="4857750" y="2000250"/>
            <a:ext cx="3643313" cy="4071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idx="1"/>
          </p:nvPr>
        </p:nvSpPr>
        <p:spPr>
          <a:xfrm>
            <a:off x="468313" y="1484313"/>
            <a:ext cx="8229600" cy="4525962"/>
          </a:xfrm>
        </p:spPr>
        <p:txBody>
          <a:bodyPr/>
          <a:lstStyle/>
          <a:p>
            <a:pPr eaLnBrk="1" hangingPunct="1">
              <a:buFontTx/>
              <a:buNone/>
            </a:pPr>
            <a:r>
              <a:rPr lang="tr-TR" dirty="0" smtClean="0"/>
              <a:t> </a:t>
            </a:r>
          </a:p>
        </p:txBody>
      </p:sp>
      <p:pic>
        <p:nvPicPr>
          <p:cNvPr id="65539"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65540" name="Picture 4" descr="baslik_referanslar"/>
          <p:cNvPicPr>
            <a:picLocks noChangeAspect="1" noChangeArrowheads="1"/>
          </p:cNvPicPr>
          <p:nvPr/>
        </p:nvPicPr>
        <p:blipFill>
          <a:blip r:embed="rId3"/>
          <a:srcRect/>
          <a:stretch>
            <a:fillRect/>
          </a:stretch>
        </p:blipFill>
        <p:spPr bwMode="auto">
          <a:xfrm>
            <a:off x="6858016" y="428604"/>
            <a:ext cx="6667500" cy="523875"/>
          </a:xfrm>
          <a:prstGeom prst="rect">
            <a:avLst/>
          </a:prstGeom>
          <a:noFill/>
          <a:ln w="9525">
            <a:noFill/>
            <a:miter lim="800000"/>
            <a:headEnd/>
            <a:tailEnd/>
          </a:ln>
        </p:spPr>
      </p:pic>
      <p:sp>
        <p:nvSpPr>
          <p:cNvPr id="65541" name="Rectangle 5"/>
          <p:cNvSpPr>
            <a:spLocks noChangeArrowheads="1"/>
          </p:cNvSpPr>
          <p:nvPr/>
        </p:nvSpPr>
        <p:spPr bwMode="auto">
          <a:xfrm>
            <a:off x="1071563" y="1285875"/>
            <a:ext cx="6929437" cy="461963"/>
          </a:xfrm>
          <a:prstGeom prst="rect">
            <a:avLst/>
          </a:prstGeom>
          <a:noFill/>
          <a:ln w="9525">
            <a:noFill/>
            <a:miter lim="800000"/>
            <a:headEnd/>
            <a:tailEnd/>
          </a:ln>
        </p:spPr>
        <p:txBody>
          <a:bodyPr anchor="ctr">
            <a:spAutoFit/>
          </a:bodyPr>
          <a:lstStyle/>
          <a:p>
            <a:pPr algn="ctr"/>
            <a:r>
              <a:rPr lang="tr-TR" sz="2400" b="1" dirty="0">
                <a:solidFill>
                  <a:srgbClr val="009900"/>
                </a:solidFill>
              </a:rPr>
              <a:t>GÜNEY AFRİKA </a:t>
            </a:r>
          </a:p>
        </p:txBody>
      </p:sp>
      <p:pic>
        <p:nvPicPr>
          <p:cNvPr id="65542" name="Picture 4" descr="C:\Users\EDA\Desktop\g.a\DSCN0050.JPG"/>
          <p:cNvPicPr>
            <a:picLocks noChangeAspect="1" noChangeArrowheads="1"/>
          </p:cNvPicPr>
          <p:nvPr/>
        </p:nvPicPr>
        <p:blipFill>
          <a:blip r:embed="rId4"/>
          <a:srcRect/>
          <a:stretch>
            <a:fillRect/>
          </a:stretch>
        </p:blipFill>
        <p:spPr bwMode="auto">
          <a:xfrm>
            <a:off x="785813" y="1857375"/>
            <a:ext cx="7445375" cy="470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sp>
        <p:nvSpPr>
          <p:cNvPr id="5" name="Dikdörtgen 4"/>
          <p:cNvSpPr/>
          <p:nvPr/>
        </p:nvSpPr>
        <p:spPr>
          <a:xfrm>
            <a:off x="3203848" y="1261613"/>
            <a:ext cx="2584810" cy="461665"/>
          </a:xfrm>
          <a:prstGeom prst="rect">
            <a:avLst/>
          </a:prstGeom>
        </p:spPr>
        <p:txBody>
          <a:bodyPr wrap="none">
            <a:spAutoFit/>
          </a:bodyPr>
          <a:lstStyle/>
          <a:p>
            <a:pPr algn="ctr"/>
            <a:r>
              <a:rPr lang="tr-TR" sz="2400" b="1" dirty="0">
                <a:solidFill>
                  <a:srgbClr val="009900"/>
                </a:solidFill>
              </a:rPr>
              <a:t>GÜNEY AFRİKA </a:t>
            </a:r>
          </a:p>
        </p:txBody>
      </p:sp>
      <p:pic>
        <p:nvPicPr>
          <p:cNvPr id="6" name="Picture 4" descr="baslik_referanslar"/>
          <p:cNvPicPr>
            <a:picLocks noChangeAspect="1" noChangeArrowheads="1"/>
          </p:cNvPicPr>
          <p:nvPr/>
        </p:nvPicPr>
        <p:blipFill>
          <a:blip r:embed="rId3"/>
          <a:srcRect/>
          <a:stretch>
            <a:fillRect/>
          </a:stretch>
        </p:blipFill>
        <p:spPr bwMode="auto">
          <a:xfrm>
            <a:off x="6858016" y="428604"/>
            <a:ext cx="6667500" cy="523875"/>
          </a:xfrm>
          <a:prstGeom prst="rect">
            <a:avLst/>
          </a:prstGeom>
          <a:noFill/>
          <a:ln w="9525">
            <a:noFill/>
            <a:miter lim="800000"/>
            <a:headEnd/>
            <a:tailEnd/>
          </a:ln>
        </p:spPr>
      </p:pic>
      <p:pic>
        <p:nvPicPr>
          <p:cNvPr id="35842"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3568" y="1844824"/>
            <a:ext cx="2664296" cy="2304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3568" y="4509120"/>
            <a:ext cx="2664296" cy="20073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923929" y="1844824"/>
            <a:ext cx="4921132" cy="46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27506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5" name="Picture 4" descr="baslik_referanslar"/>
          <p:cNvPicPr>
            <a:picLocks noChangeAspect="1" noChangeArrowheads="1"/>
          </p:cNvPicPr>
          <p:nvPr/>
        </p:nvPicPr>
        <p:blipFill>
          <a:blip r:embed="rId3"/>
          <a:srcRect/>
          <a:stretch>
            <a:fillRect/>
          </a:stretch>
        </p:blipFill>
        <p:spPr bwMode="auto">
          <a:xfrm>
            <a:off x="6858016" y="428604"/>
            <a:ext cx="6667500" cy="523875"/>
          </a:xfrm>
          <a:prstGeom prst="rect">
            <a:avLst/>
          </a:prstGeom>
          <a:noFill/>
          <a:ln w="9525">
            <a:noFill/>
            <a:miter lim="800000"/>
            <a:headEnd/>
            <a:tailEnd/>
          </a:ln>
        </p:spPr>
      </p:pic>
      <p:sp>
        <p:nvSpPr>
          <p:cNvPr id="6" name="Dikdörtgen 5"/>
          <p:cNvSpPr/>
          <p:nvPr/>
        </p:nvSpPr>
        <p:spPr>
          <a:xfrm>
            <a:off x="3096226" y="1196752"/>
            <a:ext cx="2584810" cy="461665"/>
          </a:xfrm>
          <a:prstGeom prst="rect">
            <a:avLst/>
          </a:prstGeom>
        </p:spPr>
        <p:txBody>
          <a:bodyPr wrap="none">
            <a:spAutoFit/>
          </a:bodyPr>
          <a:lstStyle/>
          <a:p>
            <a:pPr algn="ctr"/>
            <a:r>
              <a:rPr lang="tr-TR" sz="2400" b="1" dirty="0">
                <a:solidFill>
                  <a:srgbClr val="009900"/>
                </a:solidFill>
              </a:rPr>
              <a:t>GÜNEY AFRİKA </a:t>
            </a:r>
          </a:p>
        </p:txBody>
      </p:sp>
      <p:pic>
        <p:nvPicPr>
          <p:cNvPr id="3686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3528" y="1628800"/>
            <a:ext cx="3534139" cy="2232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23529" y="4293096"/>
            <a:ext cx="1656184" cy="22185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267744" y="4293096"/>
            <a:ext cx="1589923" cy="22185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6869" name="Picture 5"/>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211960" y="1628800"/>
            <a:ext cx="4572000" cy="48828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453685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468313" y="1484313"/>
            <a:ext cx="8229600" cy="4525962"/>
          </a:xfrm>
        </p:spPr>
        <p:txBody>
          <a:bodyPr/>
          <a:lstStyle/>
          <a:p>
            <a:pPr eaLnBrk="1" hangingPunct="1">
              <a:buFontTx/>
              <a:buNone/>
            </a:pPr>
            <a:r>
              <a:rPr lang="tr-TR" dirty="0" smtClean="0"/>
              <a:t> </a:t>
            </a:r>
          </a:p>
        </p:txBody>
      </p:sp>
      <p:pic>
        <p:nvPicPr>
          <p:cNvPr id="66563"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66564"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66565" name="Rectangle 5"/>
          <p:cNvSpPr>
            <a:spLocks noChangeArrowheads="1"/>
          </p:cNvSpPr>
          <p:nvPr/>
        </p:nvSpPr>
        <p:spPr bwMode="auto">
          <a:xfrm>
            <a:off x="1071563" y="1285875"/>
            <a:ext cx="6929437" cy="461963"/>
          </a:xfrm>
          <a:prstGeom prst="rect">
            <a:avLst/>
          </a:prstGeom>
          <a:noFill/>
          <a:ln w="9525">
            <a:noFill/>
            <a:miter lim="800000"/>
            <a:headEnd/>
            <a:tailEnd/>
          </a:ln>
        </p:spPr>
        <p:txBody>
          <a:bodyPr anchor="ctr">
            <a:spAutoFit/>
          </a:bodyPr>
          <a:lstStyle/>
          <a:p>
            <a:pPr algn="ctr"/>
            <a:r>
              <a:rPr lang="tr-TR" sz="2400" b="1" dirty="0">
                <a:solidFill>
                  <a:srgbClr val="009900"/>
                </a:solidFill>
              </a:rPr>
              <a:t>TÜRKMENİSTAN</a:t>
            </a:r>
          </a:p>
        </p:txBody>
      </p:sp>
      <p:pic>
        <p:nvPicPr>
          <p:cNvPr id="66566" name="Picture 2" descr="C:\Users\EDA\Desktop\KT1[2].jpg"/>
          <p:cNvPicPr>
            <a:picLocks noChangeAspect="1" noChangeArrowheads="1"/>
          </p:cNvPicPr>
          <p:nvPr/>
        </p:nvPicPr>
        <p:blipFill>
          <a:blip r:embed="rId4"/>
          <a:srcRect/>
          <a:stretch>
            <a:fillRect/>
          </a:stretch>
        </p:blipFill>
        <p:spPr bwMode="auto">
          <a:xfrm>
            <a:off x="785813" y="2000250"/>
            <a:ext cx="7358062" cy="4071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468313" y="1484313"/>
            <a:ext cx="8229600" cy="4525962"/>
          </a:xfrm>
        </p:spPr>
        <p:txBody>
          <a:bodyPr/>
          <a:lstStyle/>
          <a:p>
            <a:pPr eaLnBrk="1" hangingPunct="1">
              <a:buFontTx/>
              <a:buNone/>
            </a:pPr>
            <a:r>
              <a:rPr lang="tr-TR" smtClean="0"/>
              <a:t> </a:t>
            </a:r>
          </a:p>
        </p:txBody>
      </p:sp>
      <p:pic>
        <p:nvPicPr>
          <p:cNvPr id="67587"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67588"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67589" name="Rectangle 5"/>
          <p:cNvSpPr>
            <a:spLocks noChangeArrowheads="1"/>
          </p:cNvSpPr>
          <p:nvPr/>
        </p:nvSpPr>
        <p:spPr bwMode="auto">
          <a:xfrm>
            <a:off x="1071563" y="1285875"/>
            <a:ext cx="6929437" cy="461963"/>
          </a:xfrm>
          <a:prstGeom prst="rect">
            <a:avLst/>
          </a:prstGeom>
          <a:noFill/>
          <a:ln w="9525">
            <a:noFill/>
            <a:miter lim="800000"/>
            <a:headEnd/>
            <a:tailEnd/>
          </a:ln>
        </p:spPr>
        <p:txBody>
          <a:bodyPr anchor="ctr">
            <a:spAutoFit/>
          </a:bodyPr>
          <a:lstStyle/>
          <a:p>
            <a:pPr algn="ctr"/>
            <a:r>
              <a:rPr lang="tr-TR" sz="2400" b="1" dirty="0">
                <a:solidFill>
                  <a:srgbClr val="009900"/>
                </a:solidFill>
              </a:rPr>
              <a:t>TÜRKMENİSTAN</a:t>
            </a:r>
          </a:p>
        </p:txBody>
      </p:sp>
      <p:pic>
        <p:nvPicPr>
          <p:cNvPr id="67590" name="Picture 7"/>
          <p:cNvPicPr>
            <a:picLocks noChangeAspect="1" noChangeArrowheads="1"/>
          </p:cNvPicPr>
          <p:nvPr/>
        </p:nvPicPr>
        <p:blipFill>
          <a:blip r:embed="rId4"/>
          <a:srcRect/>
          <a:stretch>
            <a:fillRect/>
          </a:stretch>
        </p:blipFill>
        <p:spPr bwMode="auto">
          <a:xfrm>
            <a:off x="857250" y="2000250"/>
            <a:ext cx="7500938"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250825" y="1052513"/>
            <a:ext cx="7978775" cy="431800"/>
          </a:xfrm>
        </p:spPr>
        <p:txBody>
          <a:bodyPr/>
          <a:lstStyle/>
          <a:p>
            <a:pPr algn="l" eaLnBrk="1" hangingPunct="1"/>
            <a:r>
              <a:rPr lang="tr-TR" sz="1600" b="1" i="1" dirty="0" err="1" smtClean="0">
                <a:solidFill>
                  <a:srgbClr val="009900"/>
                </a:solidFill>
                <a:latin typeface="Times New Roman" pitchFamily="18" charset="0"/>
              </a:rPr>
              <a:t>Thermoins</a:t>
            </a:r>
            <a:r>
              <a:rPr lang="tr-TR" sz="1600" b="1" i="1" dirty="0" smtClean="0">
                <a:solidFill>
                  <a:srgbClr val="009900"/>
                </a:solidFill>
                <a:latin typeface="Times New Roman" pitchFamily="18" charset="0"/>
              </a:rPr>
              <a:t>- P  Dış Cephe Yalıtım Sıvası (</a:t>
            </a:r>
            <a:r>
              <a:rPr lang="tr-TR" sz="1600" b="1" i="1" dirty="0" err="1" smtClean="0">
                <a:solidFill>
                  <a:srgbClr val="009900"/>
                </a:solidFill>
                <a:latin typeface="Times New Roman" pitchFamily="18" charset="0"/>
              </a:rPr>
              <a:t>Expanded</a:t>
            </a:r>
            <a:r>
              <a:rPr lang="tr-TR" sz="1600" b="1" i="1" dirty="0" smtClean="0">
                <a:solidFill>
                  <a:srgbClr val="009900"/>
                </a:solidFill>
                <a:latin typeface="Times New Roman" pitchFamily="18" charset="0"/>
              </a:rPr>
              <a:t> </a:t>
            </a:r>
            <a:r>
              <a:rPr lang="tr-TR" sz="1600" b="1" i="1" dirty="0" err="1" smtClean="0">
                <a:solidFill>
                  <a:srgbClr val="009900"/>
                </a:solidFill>
                <a:latin typeface="Times New Roman" pitchFamily="18" charset="0"/>
              </a:rPr>
              <a:t>Glass</a:t>
            </a:r>
            <a:r>
              <a:rPr lang="tr-TR" sz="1600" b="1" i="1" dirty="0" smtClean="0">
                <a:solidFill>
                  <a:srgbClr val="009900"/>
                </a:solidFill>
                <a:latin typeface="Times New Roman" pitchFamily="18" charset="0"/>
              </a:rPr>
              <a:t>)</a:t>
            </a:r>
            <a:endParaRPr lang="tr-TR" sz="1600" b="1" dirty="0" smtClean="0">
              <a:latin typeface="Times New Roman" pitchFamily="18" charset="0"/>
            </a:endParaRPr>
          </a:p>
        </p:txBody>
      </p:sp>
      <p:graphicFrame>
        <p:nvGraphicFramePr>
          <p:cNvPr id="2050" name="Object 3"/>
          <p:cNvGraphicFramePr>
            <a:graphicFrameLocks noGrp="1" noChangeAspect="1"/>
          </p:cNvGraphicFramePr>
          <p:nvPr>
            <p:ph sz="quarter" idx="1"/>
          </p:nvPr>
        </p:nvGraphicFramePr>
        <p:xfrm>
          <a:off x="457200" y="1600200"/>
          <a:ext cx="4038600" cy="2184400"/>
        </p:xfrm>
        <a:graphic>
          <a:graphicData uri="http://schemas.openxmlformats.org/presentationml/2006/ole">
            <p:oleObj spid="_x0000_s2067" name="Grafik" r:id="rId3" imgW="3924198" imgH="2057468" progId="MSGraph.Chart.8">
              <p:embed followColorScheme="full"/>
            </p:oleObj>
          </a:graphicData>
        </a:graphic>
      </p:graphicFrame>
      <p:sp>
        <p:nvSpPr>
          <p:cNvPr id="2052" name="Rectangle 4"/>
          <p:cNvSpPr>
            <a:spLocks noGrp="1" noChangeArrowheads="1"/>
          </p:cNvSpPr>
          <p:nvPr>
            <p:ph sz="quarter" idx="2"/>
          </p:nvPr>
        </p:nvSpPr>
        <p:spPr>
          <a:xfrm>
            <a:off x="0" y="3214687"/>
            <a:ext cx="5508625" cy="2805114"/>
          </a:xfrm>
        </p:spPr>
        <p:txBody>
          <a:bodyPr/>
          <a:lstStyle/>
          <a:p>
            <a:pPr eaLnBrk="1" hangingPunct="1">
              <a:buFontTx/>
              <a:buNone/>
            </a:pPr>
            <a:r>
              <a:rPr lang="tr-TR" sz="900" u="sng" dirty="0" smtClean="0">
                <a:solidFill>
                  <a:srgbClr val="FF0000"/>
                </a:solidFill>
                <a:latin typeface="Times New Roman" pitchFamily="18" charset="0"/>
              </a:rPr>
              <a:t>Uygulama Alanları:</a:t>
            </a:r>
            <a:r>
              <a:rPr lang="tr-TR" sz="900" dirty="0" smtClean="0">
                <a:latin typeface="Times New Roman" pitchFamily="18" charset="0"/>
              </a:rPr>
              <a:t> Beton, betonarme, tuğla, </a:t>
            </a:r>
            <a:r>
              <a:rPr lang="tr-TR" sz="900" dirty="0" err="1" smtClean="0">
                <a:latin typeface="Times New Roman" pitchFamily="18" charset="0"/>
              </a:rPr>
              <a:t>bims</a:t>
            </a:r>
            <a:r>
              <a:rPr lang="tr-TR" sz="900" dirty="0" smtClean="0">
                <a:latin typeface="Times New Roman" pitchFamily="18" charset="0"/>
              </a:rPr>
              <a:t>, </a:t>
            </a:r>
            <a:r>
              <a:rPr lang="tr-TR" sz="900" dirty="0" err="1" smtClean="0">
                <a:latin typeface="Times New Roman" pitchFamily="18" charset="0"/>
              </a:rPr>
              <a:t>gazbeton</a:t>
            </a:r>
            <a:r>
              <a:rPr lang="tr-TR" sz="900" dirty="0" smtClean="0">
                <a:latin typeface="Times New Roman" pitchFamily="18" charset="0"/>
              </a:rPr>
              <a:t>, </a:t>
            </a:r>
            <a:r>
              <a:rPr lang="tr-TR" sz="900" dirty="0" err="1" smtClean="0">
                <a:latin typeface="Times New Roman" pitchFamily="18" charset="0"/>
              </a:rPr>
              <a:t>alçıpan</a:t>
            </a:r>
            <a:r>
              <a:rPr lang="tr-TR" sz="900" dirty="0" smtClean="0">
                <a:latin typeface="Times New Roman" pitchFamily="18" charset="0"/>
              </a:rPr>
              <a:t>, </a:t>
            </a:r>
            <a:r>
              <a:rPr lang="tr-TR" sz="900" dirty="0" err="1" smtClean="0">
                <a:latin typeface="Times New Roman" pitchFamily="18" charset="0"/>
              </a:rPr>
              <a:t>betopan</a:t>
            </a:r>
            <a:r>
              <a:rPr lang="tr-TR" sz="900" dirty="0" smtClean="0">
                <a:latin typeface="Times New Roman" pitchFamily="18" charset="0"/>
              </a:rPr>
              <a:t>, OSB, çelik yapılar, eski yapı ve eserlerin restorasyonu, iç ve dış cephe yalıtımları.</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Yüzey Hazırlığı: </a:t>
            </a:r>
            <a:r>
              <a:rPr lang="tr-TR" sz="900" dirty="0" smtClean="0">
                <a:latin typeface="Times New Roman" pitchFamily="18" charset="0"/>
              </a:rPr>
              <a:t>Uygulama yapılacak yüzeylerin kuru ve temiz olması gerekmektedir. Eğer uygulama yapılacak yüzeyler bozuk ise bunların sıva öncesi giderilmesi gerekir.</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Sıvanın Hazırlanışı: </a:t>
            </a:r>
            <a:r>
              <a:rPr lang="tr-TR" sz="900" dirty="0" smtClean="0">
                <a:latin typeface="Times New Roman" pitchFamily="18" charset="0"/>
              </a:rPr>
              <a:t>Bir torba THERMO-INS </a:t>
            </a:r>
            <a:r>
              <a:rPr lang="tr-TR" sz="900" dirty="0" err="1" smtClean="0">
                <a:latin typeface="Times New Roman" pitchFamily="18" charset="0"/>
              </a:rPr>
              <a:t>P'in</a:t>
            </a:r>
            <a:r>
              <a:rPr lang="tr-TR" sz="900" dirty="0" smtClean="0">
                <a:latin typeface="Times New Roman" pitchFamily="18" charset="0"/>
              </a:rPr>
              <a:t> tamamı karışımın yapılacağı kaba boşaltılır  ve 14-14,5litre su ilave edilerek mikserle 6-8 dakika karıştırılır. Karışımlar hazırlanmadan bir torbanın tamamını aynı anda karıştırmamız önerilir. Hazırlanan karışım 2 saat içerisinde kullanılmalıdır. Hazırlanan karışımlar mala ya da makine ile yüzeye uygulanır.</a:t>
            </a:r>
          </a:p>
          <a:p>
            <a:pPr eaLnBrk="1" hangingPunct="1">
              <a:buFontTx/>
              <a:buNone/>
            </a:pPr>
            <a:r>
              <a:rPr lang="tr-TR" sz="900" u="sng" dirty="0" smtClean="0">
                <a:solidFill>
                  <a:srgbClr val="FF0000"/>
                </a:solidFill>
                <a:latin typeface="Times New Roman" pitchFamily="18" charset="0"/>
              </a:rPr>
              <a:t>Uygulama Sıcaklığı:</a:t>
            </a:r>
            <a:r>
              <a:rPr lang="tr-TR" sz="900" u="sng" dirty="0" smtClean="0">
                <a:latin typeface="Times New Roman" pitchFamily="18" charset="0"/>
              </a:rPr>
              <a:t> </a:t>
            </a:r>
            <a:r>
              <a:rPr lang="tr-TR" sz="900" dirty="0" smtClean="0">
                <a:latin typeface="Times New Roman" pitchFamily="18" charset="0"/>
              </a:rPr>
              <a:t>THERMO-INS P uygulamasında ortam sıcaklığı +5 C°'</a:t>
            </a:r>
            <a:r>
              <a:rPr lang="tr-TR" sz="900" dirty="0" err="1" smtClean="0">
                <a:latin typeface="Times New Roman" pitchFamily="18" charset="0"/>
              </a:rPr>
              <a:t>nin</a:t>
            </a:r>
            <a:r>
              <a:rPr lang="tr-TR" sz="900" dirty="0" smtClean="0">
                <a:latin typeface="Times New Roman" pitchFamily="18" charset="0"/>
              </a:rPr>
              <a:t> üzerinde olmalıdır.</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Saklama Koşulları:</a:t>
            </a:r>
            <a:r>
              <a:rPr lang="tr-TR" sz="900" dirty="0" smtClean="0">
                <a:latin typeface="Times New Roman" pitchFamily="18" charset="0"/>
              </a:rPr>
              <a:t> Kuru ortamda ve su ile temasın olmadan +5 C° ve üzerinde muhafaza edilir.</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Uygulama:</a:t>
            </a:r>
            <a:r>
              <a:rPr lang="tr-TR" sz="900" dirty="0" smtClean="0">
                <a:latin typeface="Times New Roman" pitchFamily="18" charset="0"/>
              </a:rPr>
              <a:t> Uygulanacak duvar yüzeyleri temizlenmeli ve yüzeylerde bozukluklar varsa, bu bozukluklar giderilmelidir. Bina yüzeyinde düzgün aralıklarla </a:t>
            </a:r>
            <a:r>
              <a:rPr lang="tr-TR" sz="900" dirty="0" err="1" smtClean="0">
                <a:latin typeface="Times New Roman" pitchFamily="18" charset="0"/>
              </a:rPr>
              <a:t>anolar</a:t>
            </a:r>
            <a:r>
              <a:rPr lang="tr-TR" sz="900" dirty="0" smtClean="0">
                <a:latin typeface="Times New Roman" pitchFamily="18" charset="0"/>
              </a:rPr>
              <a:t> monte edilir. Önceden hazırlanmış olan malzeme, </a:t>
            </a:r>
            <a:r>
              <a:rPr lang="tr-TR" sz="900" dirty="0" err="1" smtClean="0">
                <a:latin typeface="Times New Roman" pitchFamily="18" charset="0"/>
              </a:rPr>
              <a:t>anolar</a:t>
            </a:r>
            <a:r>
              <a:rPr lang="tr-TR" sz="900" dirty="0" smtClean="0">
                <a:latin typeface="Times New Roman" pitchFamily="18" charset="0"/>
              </a:rPr>
              <a:t> arasına çelik mala ile yada sıva makinesi ile doldurulur. Daha sonra </a:t>
            </a:r>
            <a:r>
              <a:rPr lang="tr-TR" sz="900" dirty="0" err="1" smtClean="0">
                <a:latin typeface="Times New Roman" pitchFamily="18" charset="0"/>
              </a:rPr>
              <a:t>anolar</a:t>
            </a:r>
            <a:r>
              <a:rPr lang="tr-TR" sz="900" dirty="0" smtClean="0">
                <a:latin typeface="Times New Roman" pitchFamily="18" charset="0"/>
              </a:rPr>
              <a:t> arasındaki sıva fazlasıyla mastar ile düzeltilerek alınır. Çelik mala ile yüzeye dekoratif </a:t>
            </a:r>
            <a:r>
              <a:rPr lang="tr-TR" sz="900" dirty="0" err="1" smtClean="0">
                <a:latin typeface="Times New Roman" pitchFamily="18" charset="0"/>
              </a:rPr>
              <a:t>tekstürlü</a:t>
            </a:r>
            <a:r>
              <a:rPr lang="tr-TR" sz="900" dirty="0" smtClean="0">
                <a:latin typeface="Times New Roman" pitchFamily="18" charset="0"/>
              </a:rPr>
              <a:t> yada düz görünüm verilir. Uygulamadan yaklaşık 48 saat sonra istenirse yüzeye boya işleri yapılır.</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Malzeme Tüketimi</a:t>
            </a:r>
            <a:r>
              <a:rPr lang="tr-TR" sz="900" dirty="0" smtClean="0">
                <a:latin typeface="Times New Roman" pitchFamily="18" charset="0"/>
              </a:rPr>
              <a:t>: 1 cm kalınlık için 1 m</a:t>
            </a:r>
            <a:r>
              <a:rPr lang="tr-TR" sz="900" baseline="30000" dirty="0" smtClean="0">
                <a:latin typeface="Times New Roman" pitchFamily="18" charset="0"/>
              </a:rPr>
              <a:t>2 </a:t>
            </a:r>
            <a:r>
              <a:rPr lang="tr-TR" sz="900" dirty="0" smtClean="0">
                <a:latin typeface="Times New Roman" pitchFamily="18" charset="0"/>
              </a:rPr>
              <a:t>yüzeyde 3,0-3,5 kg'dır.</a:t>
            </a:r>
          </a:p>
        </p:txBody>
      </p:sp>
      <p:pic>
        <p:nvPicPr>
          <p:cNvPr id="2053" name="Picture 5" descr="thermoins"/>
          <p:cNvPicPr>
            <a:picLocks noChangeAspect="1" noChangeArrowheads="1"/>
          </p:cNvPicPr>
          <p:nvPr/>
        </p:nvPicPr>
        <p:blipFill>
          <a:blip r:embed="rId4"/>
          <a:srcRect/>
          <a:stretch>
            <a:fillRect/>
          </a:stretch>
        </p:blipFill>
        <p:spPr bwMode="auto">
          <a:xfrm>
            <a:off x="323850" y="260350"/>
            <a:ext cx="2286000" cy="838200"/>
          </a:xfrm>
          <a:prstGeom prst="rect">
            <a:avLst/>
          </a:prstGeom>
          <a:noFill/>
          <a:ln w="9525">
            <a:noFill/>
            <a:miter lim="800000"/>
            <a:headEnd/>
            <a:tailEnd/>
          </a:ln>
        </p:spPr>
      </p:pic>
      <p:graphicFrame>
        <p:nvGraphicFramePr>
          <p:cNvPr id="198713" name="Group 57"/>
          <p:cNvGraphicFramePr>
            <a:graphicFrameLocks noGrp="1"/>
          </p:cNvGraphicFramePr>
          <p:nvPr>
            <p:ph sz="half" idx="3"/>
          </p:nvPr>
        </p:nvGraphicFramePr>
        <p:xfrm>
          <a:off x="5435600" y="557213"/>
          <a:ext cx="3708400" cy="6074539"/>
        </p:xfrm>
        <a:graphic>
          <a:graphicData uri="http://schemas.openxmlformats.org/drawingml/2006/table">
            <a:tbl>
              <a:tblPr/>
              <a:tblGrid>
                <a:gridCol w="1585467"/>
                <a:gridCol w="2122933"/>
              </a:tblGrid>
              <a:tr h="33178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sz="1500" b="1" i="0" u="none" strike="noStrike" cap="none" normalizeH="0" baseline="0" dirty="0" smtClean="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700" b="0" i="0" u="none" strike="noStrike" cap="none" normalizeH="0" baseline="0" dirty="0" smtClean="0">
                          <a:ln>
                            <a:noFill/>
                          </a:ln>
                          <a:solidFill>
                            <a:srgbClr val="FF0000"/>
                          </a:solidFill>
                          <a:effectLst/>
                          <a:latin typeface="Times New Roman" pitchFamily="18" charset="0"/>
                        </a:rPr>
                        <a:t>TEKNİK ÖZELLİKLER</a:t>
                      </a:r>
                      <a:r>
                        <a:rPr kumimoji="0" lang="tr-TR" sz="1800" b="1" i="1" u="none" strike="noStrike" cap="none" normalizeH="0" baseline="0" dirty="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tr-TR"/>
                    </a:p>
                  </a:txBody>
                  <a:tcPr/>
                </a:tc>
              </a:tr>
              <a:tr h="331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500" b="1" i="0" u="none" strike="noStrike" cap="none" normalizeH="0" baseline="0" smtClean="0">
                          <a:ln>
                            <a:noFill/>
                          </a:ln>
                          <a:solidFill>
                            <a:schemeClr val="tx1"/>
                          </a:solidFill>
                          <a:effectLst/>
                          <a:latin typeface="Times New Roman" pitchFamily="18" charset="0"/>
                        </a:rPr>
                        <a:t>Görünüş</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Beyaz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chemeClr val="tx1"/>
                          </a:solidFill>
                          <a:effectLst/>
                          <a:latin typeface="Times New Roman" pitchFamily="18" charset="0"/>
                        </a:rPr>
                        <a:t>Kuru Yoğunluk</a:t>
                      </a:r>
                      <a:r>
                        <a:rPr kumimoji="0" lang="tr-TR" sz="2800" b="1" i="0" u="none" strike="noStrike" cap="none" normalizeH="0" baseline="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350 ± 50 kg/m³</a:t>
                      </a:r>
                      <a:r>
                        <a:rPr kumimoji="0" lang="tr-TR" sz="2800" b="0" i="0" u="none" strike="noStrike" cap="none" normalizeH="0" baseline="0" dirty="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Isı İletkenlik</a:t>
                      </a:r>
                      <a:r>
                        <a:rPr kumimoji="0" lang="tr-TR" sz="2800" b="1" i="0" u="none" strike="noStrike" cap="none" normalizeH="0" baseline="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T1  0.080 W/</a:t>
                      </a:r>
                      <a:r>
                        <a:rPr kumimoji="0" lang="tr-TR" sz="1100" b="0" i="0" u="none" strike="noStrike" cap="none" normalizeH="0" baseline="0" dirty="0" err="1" smtClean="0">
                          <a:ln>
                            <a:noFill/>
                          </a:ln>
                          <a:solidFill>
                            <a:schemeClr val="tx1"/>
                          </a:solidFill>
                          <a:effectLst/>
                          <a:latin typeface="Times New Roman" pitchFamily="18" charset="0"/>
                        </a:rPr>
                        <a:t>mK</a:t>
                      </a:r>
                      <a:r>
                        <a:rPr kumimoji="0" lang="tr-TR" sz="1100" b="0" i="0" u="none" strike="noStrike" cap="none" normalizeH="0" baseline="0" dirty="0" smtClean="0">
                          <a:ln>
                            <a:noFill/>
                          </a:ln>
                          <a:solidFill>
                            <a:schemeClr val="tx1"/>
                          </a:solidFill>
                          <a:effectLst/>
                          <a:latin typeface="Times New Roman" pitchFamily="18" charset="0"/>
                        </a:rPr>
                        <a:t> </a:t>
                      </a:r>
                      <a:r>
                        <a:rPr kumimoji="0" lang="tr-TR" sz="2800" b="0" i="0" u="none" strike="noStrike" cap="none" normalizeH="0" baseline="0" dirty="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Basınç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CSII 1.50 N/mm²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Bağ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&gt; 0,23 N/mm²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7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Su Emme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W1 0,10 kg/ m² </a:t>
                      </a:r>
                      <a:r>
                        <a:rPr kumimoji="0" lang="tr-TR" sz="1100" b="0" i="0" u="none" strike="noStrike" cap="none" normalizeH="0" baseline="0" dirty="0" err="1" smtClean="0">
                          <a:ln>
                            <a:noFill/>
                          </a:ln>
                          <a:solidFill>
                            <a:schemeClr val="tx1"/>
                          </a:solidFill>
                          <a:effectLst/>
                          <a:latin typeface="Times New Roman" pitchFamily="18" charset="0"/>
                        </a:rPr>
                        <a:t>min</a:t>
                      </a:r>
                      <a:r>
                        <a:rPr kumimoji="0" lang="tr-TR" sz="1100" b="0" i="0" u="none" strike="noStrike" cap="none" normalizeH="0" baseline="0" dirty="0" smtClean="0">
                          <a:ln>
                            <a:noFill/>
                          </a:ln>
                          <a:solidFill>
                            <a:schemeClr val="tx1"/>
                          </a:solidFill>
                          <a:effectLst/>
                          <a:latin typeface="Times New Roman" pitchFamily="18" charset="0"/>
                        </a:rPr>
                        <a:t> </a:t>
                      </a:r>
                      <a:r>
                        <a:rPr kumimoji="0" lang="tr-TR" sz="1100" b="0" i="0" u="none" strike="noStrike" cap="none" normalizeH="0" baseline="30000" dirty="0" smtClean="0">
                          <a:ln>
                            <a:noFill/>
                          </a:ln>
                          <a:solidFill>
                            <a:schemeClr val="tx1"/>
                          </a:solidFill>
                          <a:effectLst/>
                          <a:latin typeface="Times New Roman" pitchFamily="18" charset="0"/>
                        </a:rPr>
                        <a:t>0.5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Buhar Difüzyonu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6,4 </a:t>
                      </a:r>
                      <a:r>
                        <a:rPr kumimoji="0" lang="tr-TR" sz="1100" b="0" i="0" u="none" strike="noStrike" cap="none" normalizeH="0" baseline="0" dirty="0" smtClean="0">
                          <a:ln>
                            <a:noFill/>
                          </a:ln>
                          <a:solidFill>
                            <a:schemeClr val="tx1"/>
                          </a:solidFill>
                          <a:effectLst/>
                          <a:latin typeface="Calibri"/>
                          <a:cs typeface="Calibri"/>
                        </a:rPr>
                        <a:t>µ</a:t>
                      </a:r>
                      <a:endParaRPr kumimoji="0" lang="tr-TR" sz="11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Yangın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A1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7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Atmosfer Ortam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smtClean="0">
                          <a:ln>
                            <a:noFill/>
                          </a:ln>
                          <a:solidFill>
                            <a:schemeClr val="tx1"/>
                          </a:solidFill>
                          <a:effectLst/>
                          <a:latin typeface="Times New Roman" pitchFamily="18" charset="0"/>
                        </a:rPr>
                        <a:t>Dayanıklı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Boyaya Hazır Olma Süresi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smtClean="0">
                          <a:ln>
                            <a:noFill/>
                          </a:ln>
                          <a:solidFill>
                            <a:schemeClr val="tx1"/>
                          </a:solidFill>
                          <a:effectLst/>
                          <a:latin typeface="Times New Roman" pitchFamily="18" charset="0"/>
                        </a:rPr>
                        <a:t>Uygun ortamda 48 saat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7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Saklama Süresi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12 Ay ( Uygun ortamda )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Uygulama Şekli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smtClean="0">
                          <a:ln>
                            <a:noFill/>
                          </a:ln>
                          <a:solidFill>
                            <a:schemeClr val="tx1"/>
                          </a:solidFill>
                          <a:effectLst/>
                          <a:latin typeface="Times New Roman" pitchFamily="18" charset="0"/>
                        </a:rPr>
                        <a:t>Manuel ve makine ile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sz="1100" b="1" i="0" u="none" strike="noStrike" cap="none" normalizeH="0" baseline="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Tüketim (1 cm/m² için)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3,0-3.5kg /m</a:t>
                      </a:r>
                      <a:r>
                        <a:rPr kumimoji="0" lang="tr-TR" sz="1100" b="0" i="0" u="none" strike="noStrike" cap="none" normalizeH="0" baseline="30000" dirty="0" smtClean="0">
                          <a:ln>
                            <a:noFill/>
                          </a:ln>
                          <a:solidFill>
                            <a:schemeClr val="tx1"/>
                          </a:solidFill>
                          <a:effectLst/>
                          <a:latin typeface="Times New Roman" pitchFamily="18" charset="0"/>
                        </a:rPr>
                        <a:t>2</a:t>
                      </a:r>
                      <a:r>
                        <a:rPr kumimoji="0" lang="tr-TR" sz="1100" b="0" i="0" u="none" strike="noStrike" cap="none" normalizeH="0" baseline="0" dirty="0" smtClean="0">
                          <a:ln>
                            <a:noFill/>
                          </a:ln>
                          <a:solidFill>
                            <a:schemeClr val="tx1"/>
                          </a:solidFill>
                          <a:effectLst/>
                          <a:latin typeface="Times New Roman" pitchFamily="18" charset="0"/>
                        </a:rPr>
                        <a:t>1cm   </a:t>
                      </a:r>
                      <a:r>
                        <a:rPr kumimoji="0" lang="tr-TR" sz="1100" b="0" i="0" u="none" strike="noStrike" cap="none" normalizeH="0" baseline="0" dirty="0" err="1" smtClean="0">
                          <a:ln>
                            <a:noFill/>
                          </a:ln>
                          <a:solidFill>
                            <a:schemeClr val="tx1"/>
                          </a:solidFill>
                          <a:effectLst/>
                          <a:latin typeface="Times New Roman" pitchFamily="18" charset="0"/>
                        </a:rPr>
                        <a:t>Thermo</a:t>
                      </a:r>
                      <a:r>
                        <a:rPr kumimoji="0" lang="tr-TR" sz="1100" b="0" i="0" u="none" strike="noStrike" cap="none" normalizeH="0" baseline="0" dirty="0" smtClean="0">
                          <a:ln>
                            <a:noFill/>
                          </a:ln>
                          <a:solidFill>
                            <a:schemeClr val="tx1"/>
                          </a:solidFill>
                          <a:effectLst/>
                          <a:latin typeface="Times New Roman" pitchFamily="18" charset="0"/>
                        </a:rPr>
                        <a:t>-INS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00" name="Rectangle 53"/>
          <p:cNvSpPr>
            <a:spLocks noChangeArrowheads="1"/>
          </p:cNvSpPr>
          <p:nvPr/>
        </p:nvSpPr>
        <p:spPr bwMode="auto">
          <a:xfrm>
            <a:off x="1547813" y="1639888"/>
            <a:ext cx="3816350" cy="1200329"/>
          </a:xfrm>
          <a:prstGeom prst="rect">
            <a:avLst/>
          </a:prstGeom>
          <a:noFill/>
          <a:ln w="9525">
            <a:noFill/>
            <a:miter lim="800000"/>
            <a:headEnd/>
            <a:tailEnd/>
          </a:ln>
        </p:spPr>
        <p:txBody>
          <a:bodyPr anchor="ctr">
            <a:spAutoFit/>
          </a:bodyPr>
          <a:lstStyle/>
          <a:p>
            <a:r>
              <a:rPr lang="tr-TR" sz="900" dirty="0">
                <a:latin typeface="Times New Roman" pitchFamily="18" charset="0"/>
              </a:rPr>
              <a:t>THERMO-INS </a:t>
            </a:r>
            <a:r>
              <a:rPr lang="tr-TR" sz="900" dirty="0" smtClean="0">
                <a:latin typeface="Times New Roman" pitchFamily="18" charset="0"/>
              </a:rPr>
              <a:t>P binalarınızda </a:t>
            </a:r>
            <a:r>
              <a:rPr lang="tr-TR" sz="900" dirty="0">
                <a:latin typeface="Times New Roman" pitchFamily="18" charset="0"/>
              </a:rPr>
              <a:t>su </a:t>
            </a:r>
            <a:r>
              <a:rPr lang="tr-TR" sz="900" dirty="0" smtClean="0">
                <a:latin typeface="Times New Roman" pitchFamily="18" charset="0"/>
              </a:rPr>
              <a:t>, ısı </a:t>
            </a:r>
            <a:r>
              <a:rPr lang="tr-TR" sz="900" dirty="0">
                <a:latin typeface="Times New Roman" pitchFamily="18" charset="0"/>
              </a:rPr>
              <a:t>,</a:t>
            </a:r>
            <a:r>
              <a:rPr lang="tr-TR" sz="900" dirty="0" smtClean="0">
                <a:latin typeface="Times New Roman" pitchFamily="18" charset="0"/>
              </a:rPr>
              <a:t> </a:t>
            </a:r>
            <a:r>
              <a:rPr lang="tr-TR" sz="900" dirty="0">
                <a:latin typeface="Times New Roman" pitchFamily="18" charset="0"/>
              </a:rPr>
              <a:t>ses ve yaygın </a:t>
            </a:r>
            <a:r>
              <a:rPr lang="tr-TR" sz="900" dirty="0" smtClean="0">
                <a:latin typeface="Times New Roman" pitchFamily="18" charset="0"/>
              </a:rPr>
              <a:t>yalıtımını sağlamak </a:t>
            </a:r>
            <a:r>
              <a:rPr lang="tr-TR" sz="900" dirty="0">
                <a:latin typeface="Times New Roman" pitchFamily="18" charset="0"/>
              </a:rPr>
              <a:t>amacı ile su ile karıştırılarak uygulanan ve karışımının % </a:t>
            </a:r>
            <a:r>
              <a:rPr lang="tr-TR" sz="900" dirty="0" smtClean="0">
                <a:latin typeface="Times New Roman" pitchFamily="18" charset="0"/>
              </a:rPr>
              <a:t>99'i </a:t>
            </a:r>
            <a:r>
              <a:rPr lang="tr-TR" sz="900" dirty="0">
                <a:latin typeface="Times New Roman" pitchFamily="18" charset="0"/>
              </a:rPr>
              <a:t>inorganik </a:t>
            </a:r>
            <a:r>
              <a:rPr lang="tr-TR" sz="900" dirty="0" smtClean="0">
                <a:latin typeface="Times New Roman" pitchFamily="18" charset="0"/>
              </a:rPr>
              <a:t> hammaddelerden </a:t>
            </a:r>
            <a:r>
              <a:rPr lang="tr-TR" sz="900" dirty="0">
                <a:latin typeface="Times New Roman" pitchFamily="18" charset="0"/>
              </a:rPr>
              <a:t>oluşan bir </a:t>
            </a:r>
            <a:r>
              <a:rPr lang="tr-TR" sz="900" dirty="0" smtClean="0">
                <a:latin typeface="Times New Roman" pitchFamily="18" charset="0"/>
              </a:rPr>
              <a:t>karışımdır. Binaların </a:t>
            </a:r>
            <a:r>
              <a:rPr lang="tr-TR" sz="900" dirty="0">
                <a:latin typeface="Times New Roman" pitchFamily="18" charset="0"/>
              </a:rPr>
              <a:t>dış ve iç cephelerinde uygulandığında %40 </a:t>
            </a:r>
            <a:r>
              <a:rPr lang="tr-TR" sz="900" dirty="0" smtClean="0">
                <a:latin typeface="Times New Roman" pitchFamily="18" charset="0"/>
              </a:rPr>
              <a:t>-50 ısı </a:t>
            </a:r>
            <a:r>
              <a:rPr lang="tr-TR" sz="900" dirty="0">
                <a:latin typeface="Times New Roman" pitchFamily="18" charset="0"/>
              </a:rPr>
              <a:t>tasarrufu </a:t>
            </a:r>
            <a:r>
              <a:rPr lang="tr-TR" sz="900" dirty="0" smtClean="0">
                <a:latin typeface="Times New Roman" pitchFamily="18" charset="0"/>
              </a:rPr>
              <a:t>sağlar. Binaları </a:t>
            </a:r>
            <a:r>
              <a:rPr lang="tr-TR" sz="900" dirty="0">
                <a:latin typeface="Times New Roman" pitchFamily="18" charset="0"/>
              </a:rPr>
              <a:t>yağmur, kar, güneş gibi faktörlere karşı </a:t>
            </a:r>
            <a:r>
              <a:rPr lang="tr-TR" sz="900" dirty="0" smtClean="0">
                <a:latin typeface="Times New Roman" pitchFamily="18" charset="0"/>
              </a:rPr>
              <a:t>korur. Binanızın nefes almasını sağlar. A1 </a:t>
            </a:r>
            <a:r>
              <a:rPr lang="tr-TR" sz="900" dirty="0">
                <a:latin typeface="Times New Roman" pitchFamily="18" charset="0"/>
              </a:rPr>
              <a:t>sınıfı yanmaz </a:t>
            </a:r>
            <a:r>
              <a:rPr lang="tr-TR" sz="900" dirty="0" smtClean="0">
                <a:latin typeface="Times New Roman" pitchFamily="18" charset="0"/>
              </a:rPr>
              <a:t>malzemedir. Nefes </a:t>
            </a:r>
            <a:r>
              <a:rPr lang="tr-TR" sz="900" dirty="0">
                <a:latin typeface="Times New Roman" pitchFamily="18" charset="0"/>
              </a:rPr>
              <a:t>alabilen malzeme olmasından dolayı binalarda oluşacak nem, küf, mantar, vs. oluşumları engelleyerek sağlıklı bir ortam sağlar.</a:t>
            </a:r>
          </a:p>
          <a:p>
            <a:r>
              <a:rPr lang="tr-TR" sz="900" dirty="0">
                <a:latin typeface="Times New Roman" pitchFamily="18" charset="0"/>
              </a:rPr>
              <a:t>Çevre dostu bir üründür.</a:t>
            </a:r>
          </a:p>
        </p:txBody>
      </p:sp>
      <p:pic>
        <p:nvPicPr>
          <p:cNvPr id="9" name="Picture 9" descr="dis_cephe"/>
          <p:cNvPicPr>
            <a:picLocks noChangeAspect="1" noChangeArrowheads="1"/>
          </p:cNvPicPr>
          <p:nvPr/>
        </p:nvPicPr>
        <p:blipFill>
          <a:blip r:embed="rId5"/>
          <a:srcRect/>
          <a:stretch>
            <a:fillRect/>
          </a:stretch>
        </p:blipFill>
        <p:spPr bwMode="auto">
          <a:xfrm>
            <a:off x="500034" y="1571612"/>
            <a:ext cx="792163" cy="16557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68611"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68612" name="Rectangle 5"/>
          <p:cNvSpPr>
            <a:spLocks noChangeArrowheads="1"/>
          </p:cNvSpPr>
          <p:nvPr/>
        </p:nvSpPr>
        <p:spPr bwMode="auto">
          <a:xfrm>
            <a:off x="1071563" y="1285875"/>
            <a:ext cx="6929437" cy="461963"/>
          </a:xfrm>
          <a:prstGeom prst="rect">
            <a:avLst/>
          </a:prstGeom>
          <a:noFill/>
          <a:ln w="9525">
            <a:noFill/>
            <a:miter lim="800000"/>
            <a:headEnd/>
            <a:tailEnd/>
          </a:ln>
        </p:spPr>
        <p:txBody>
          <a:bodyPr anchor="ctr">
            <a:spAutoFit/>
          </a:bodyPr>
          <a:lstStyle/>
          <a:p>
            <a:pPr algn="ctr"/>
            <a:r>
              <a:rPr lang="tr-TR" sz="2400" b="1" dirty="0">
                <a:solidFill>
                  <a:srgbClr val="009900"/>
                </a:solidFill>
              </a:rPr>
              <a:t>IRAK / DOHUK</a:t>
            </a:r>
          </a:p>
        </p:txBody>
      </p:sp>
      <p:sp>
        <p:nvSpPr>
          <p:cNvPr id="68613" name="AutoShape 5" descr="https://mail.google.com/mail/?ui=2&amp;ik=04a31e75d7&amp;view=att&amp;th=1354e4e367f21cfe&amp;attid=0.1.2&amp;disp=emb&amp;zw"/>
          <p:cNvSpPr>
            <a:spLocks noGrp="1" noChangeAspect="1" noChangeArrowheads="1"/>
          </p:cNvSpPr>
          <p:nvPr>
            <p:ph type="body" idx="1"/>
          </p:nvPr>
        </p:nvSpPr>
        <p:spPr>
          <a:xfrm>
            <a:off x="468313" y="1484313"/>
            <a:ext cx="8229600" cy="4525962"/>
          </a:xfrm>
          <a:noFill/>
        </p:spPr>
        <p:txBody>
          <a:bodyPr/>
          <a:lstStyle/>
          <a:p>
            <a:pPr>
              <a:buFontTx/>
              <a:buNone/>
            </a:pPr>
            <a:r>
              <a:rPr lang="tr-TR" dirty="0" smtClean="0"/>
              <a:t> </a:t>
            </a:r>
          </a:p>
        </p:txBody>
      </p:sp>
      <p:pic>
        <p:nvPicPr>
          <p:cNvPr id="68614" name="Picture 3"/>
          <p:cNvPicPr>
            <a:picLocks noChangeAspect="1" noChangeArrowheads="1"/>
          </p:cNvPicPr>
          <p:nvPr/>
        </p:nvPicPr>
        <p:blipFill>
          <a:blip r:embed="rId4"/>
          <a:srcRect/>
          <a:stretch>
            <a:fillRect/>
          </a:stretch>
        </p:blipFill>
        <p:spPr bwMode="auto">
          <a:xfrm>
            <a:off x="4929188" y="2357438"/>
            <a:ext cx="4024312" cy="3000375"/>
          </a:xfrm>
          <a:prstGeom prst="rect">
            <a:avLst/>
          </a:prstGeom>
          <a:noFill/>
          <a:ln w="9525">
            <a:noFill/>
            <a:miter lim="800000"/>
            <a:headEnd/>
            <a:tailEnd/>
          </a:ln>
        </p:spPr>
      </p:pic>
      <p:pic>
        <p:nvPicPr>
          <p:cNvPr id="68615" name="Picture 4"/>
          <p:cNvPicPr>
            <a:picLocks noChangeAspect="1" noChangeArrowheads="1"/>
          </p:cNvPicPr>
          <p:nvPr/>
        </p:nvPicPr>
        <p:blipFill>
          <a:blip r:embed="rId5"/>
          <a:srcRect/>
          <a:stretch>
            <a:fillRect/>
          </a:stretch>
        </p:blipFill>
        <p:spPr bwMode="auto">
          <a:xfrm>
            <a:off x="214313" y="2357438"/>
            <a:ext cx="4362450" cy="306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sp>
        <p:nvSpPr>
          <p:cNvPr id="5" name="Rectangle 5"/>
          <p:cNvSpPr>
            <a:spLocks noChangeArrowheads="1"/>
          </p:cNvSpPr>
          <p:nvPr/>
        </p:nvSpPr>
        <p:spPr bwMode="auto">
          <a:xfrm>
            <a:off x="1071563" y="1285875"/>
            <a:ext cx="6929437" cy="461963"/>
          </a:xfrm>
          <a:prstGeom prst="rect">
            <a:avLst/>
          </a:prstGeom>
          <a:noFill/>
          <a:ln w="9525">
            <a:noFill/>
            <a:miter lim="800000"/>
            <a:headEnd/>
            <a:tailEnd/>
          </a:ln>
        </p:spPr>
        <p:txBody>
          <a:bodyPr anchor="ctr">
            <a:spAutoFit/>
          </a:bodyPr>
          <a:lstStyle/>
          <a:p>
            <a:pPr algn="ctr"/>
            <a:r>
              <a:rPr lang="tr-TR" sz="2400" b="1" dirty="0">
                <a:solidFill>
                  <a:srgbClr val="009900"/>
                </a:solidFill>
              </a:rPr>
              <a:t>IRAK </a:t>
            </a:r>
          </a:p>
        </p:txBody>
      </p:sp>
      <p:pic>
        <p:nvPicPr>
          <p:cNvPr id="6" name="Picture 4" descr="baslik_referanslar"/>
          <p:cNvPicPr>
            <a:picLocks noChangeAspect="1" noChangeArrowheads="1"/>
          </p:cNvPicPr>
          <p:nvPr/>
        </p:nvPicPr>
        <p:blipFill>
          <a:blip r:embed="rId3"/>
          <a:srcRect/>
          <a:stretch>
            <a:fillRect/>
          </a:stretch>
        </p:blipFill>
        <p:spPr bwMode="auto">
          <a:xfrm>
            <a:off x="6659562" y="404813"/>
            <a:ext cx="6913625" cy="523875"/>
          </a:xfrm>
          <a:prstGeom prst="rect">
            <a:avLst/>
          </a:prstGeom>
          <a:noFill/>
          <a:ln w="9525">
            <a:noFill/>
            <a:miter lim="800000"/>
            <a:headEnd/>
            <a:tailEnd/>
          </a:ln>
        </p:spPr>
      </p:pic>
      <p:pic>
        <p:nvPicPr>
          <p:cNvPr id="7" name="9E147B7D-985C-455B-9638-A5AF6682FD55" descr="cid:9E147B7D-985C-455B-9638-A5AF6682FD55"/>
          <p:cNvPicPr/>
          <p:nvPr/>
        </p:nvPicPr>
        <p:blipFill>
          <a:blip r:embed="rId4" r:link="rId5" cstate="print"/>
          <a:srcRect/>
          <a:stretch>
            <a:fillRect/>
          </a:stretch>
        </p:blipFill>
        <p:spPr bwMode="auto">
          <a:xfrm>
            <a:off x="2357422" y="1785926"/>
            <a:ext cx="4809186" cy="1946944"/>
          </a:xfrm>
          <a:prstGeom prst="rect">
            <a:avLst/>
          </a:prstGeom>
          <a:noFill/>
          <a:ln w="9525">
            <a:noFill/>
            <a:miter lim="800000"/>
            <a:headEnd/>
            <a:tailEnd/>
          </a:ln>
        </p:spPr>
      </p:pic>
      <p:pic>
        <p:nvPicPr>
          <p:cNvPr id="8" name="575DA82D-8C29-40EF-9984-46D87AA15FE6" descr="cid:575DA82D-8C29-40EF-9984-46D87AA15FE6"/>
          <p:cNvPicPr/>
          <p:nvPr/>
        </p:nvPicPr>
        <p:blipFill>
          <a:blip r:embed="rId6" r:link="rId7" cstate="print"/>
          <a:srcRect/>
          <a:stretch>
            <a:fillRect/>
          </a:stretch>
        </p:blipFill>
        <p:spPr bwMode="auto">
          <a:xfrm>
            <a:off x="428596" y="4286256"/>
            <a:ext cx="3523302" cy="2089820"/>
          </a:xfrm>
          <a:prstGeom prst="rect">
            <a:avLst/>
          </a:prstGeom>
          <a:noFill/>
          <a:ln w="9525">
            <a:noFill/>
            <a:miter lim="800000"/>
            <a:headEnd/>
            <a:tailEnd/>
          </a:ln>
        </p:spPr>
      </p:pic>
      <p:pic>
        <p:nvPicPr>
          <p:cNvPr id="9" name="764D4782-2E90-4697-A2B3-D31AE6F00D84" descr="cid:764D4782-2E90-4697-A2B3-D31AE6F00D84"/>
          <p:cNvPicPr/>
          <p:nvPr/>
        </p:nvPicPr>
        <p:blipFill>
          <a:blip r:embed="rId8" r:link="rId9" cstate="print"/>
          <a:srcRect/>
          <a:stretch>
            <a:fillRect/>
          </a:stretch>
        </p:blipFill>
        <p:spPr bwMode="auto">
          <a:xfrm>
            <a:off x="4786314" y="4143380"/>
            <a:ext cx="3786214" cy="2357454"/>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6"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7" name="Rectangle 5"/>
          <p:cNvSpPr>
            <a:spLocks noChangeArrowheads="1"/>
          </p:cNvSpPr>
          <p:nvPr/>
        </p:nvSpPr>
        <p:spPr bwMode="auto">
          <a:xfrm>
            <a:off x="1071563" y="1285875"/>
            <a:ext cx="6929437" cy="461963"/>
          </a:xfrm>
          <a:prstGeom prst="rect">
            <a:avLst/>
          </a:prstGeom>
          <a:noFill/>
          <a:ln w="9525">
            <a:noFill/>
            <a:miter lim="800000"/>
            <a:headEnd/>
            <a:tailEnd/>
          </a:ln>
        </p:spPr>
        <p:txBody>
          <a:bodyPr anchor="ctr">
            <a:spAutoFit/>
          </a:bodyPr>
          <a:lstStyle/>
          <a:p>
            <a:pPr algn="ctr"/>
            <a:r>
              <a:rPr lang="tr-TR" sz="2400" b="1" dirty="0" smtClean="0">
                <a:solidFill>
                  <a:srgbClr val="009900"/>
                </a:solidFill>
              </a:rPr>
              <a:t>HALABJA GROUP / IRAK</a:t>
            </a:r>
            <a:endParaRPr lang="tr-TR" sz="2400" b="1" dirty="0">
              <a:solidFill>
                <a:srgbClr val="009900"/>
              </a:solidFill>
            </a:endParaRPr>
          </a:p>
        </p:txBody>
      </p:sp>
      <p:pic>
        <p:nvPicPr>
          <p:cNvPr id="37890" name="Picture 2" descr="C:\Users\7\Desktop\Web Sitesi İçin Görsel\Halabja Group\1114.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19914" y="1916832"/>
            <a:ext cx="4032733" cy="2166890"/>
          </a:xfrm>
          <a:prstGeom prst="rect">
            <a:avLst/>
          </a:prstGeom>
          <a:noFill/>
          <a:extLst>
            <a:ext uri="{909E8E84-426E-40DD-AFC4-6F175D3DCCD1}">
              <a14:hiddenFill xmlns:a14="http://schemas.microsoft.com/office/drawing/2010/main" xmlns="">
                <a:solidFill>
                  <a:srgbClr val="FFFFFF"/>
                </a:solidFill>
              </a14:hiddenFill>
            </a:ext>
          </a:extLst>
        </p:spPr>
      </p:pic>
      <p:pic>
        <p:nvPicPr>
          <p:cNvPr id="37891" name="Picture 3" descr="C:\Users\7\Desktop\Web Sitesi İçin Görsel\Halabja Group\789.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7874" y="4365104"/>
            <a:ext cx="4208025" cy="2261078"/>
          </a:xfrm>
          <a:prstGeom prst="rect">
            <a:avLst/>
          </a:prstGeom>
          <a:noFill/>
          <a:extLst>
            <a:ext uri="{909E8E84-426E-40DD-AFC4-6F175D3DCCD1}">
              <a14:hiddenFill xmlns:a14="http://schemas.microsoft.com/office/drawing/2010/main" xmlns="">
                <a:solidFill>
                  <a:srgbClr val="FFFFFF"/>
                </a:solidFill>
              </a14:hiddenFill>
            </a:ext>
          </a:extLst>
        </p:spPr>
      </p:pic>
      <p:pic>
        <p:nvPicPr>
          <p:cNvPr id="37892" name="Picture 4" descr="C:\Users\7\Desktop\Web Sitesi İçin Görsel\Halabja Group\1679.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004048" y="4365104"/>
            <a:ext cx="3528392" cy="22610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75303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rmoins"/>
          <p:cNvPicPr>
            <a:picLocks noGrp="1" noChangeAspect="1" noChangeArrowheads="1"/>
          </p:cNvPicPr>
          <p:nvPr>
            <p:ph type="title"/>
          </p:nvPr>
        </p:nvPicPr>
        <p:blipFill>
          <a:blip r:embed="rId2"/>
          <a:srcRect/>
          <a:stretch>
            <a:fillRect/>
          </a:stretch>
        </p:blipFill>
        <p:spPr>
          <a:xfrm>
            <a:off x="323850" y="404813"/>
            <a:ext cx="2286000" cy="838200"/>
          </a:xfrm>
          <a:noFill/>
        </p:spPr>
      </p:pic>
      <p:pic>
        <p:nvPicPr>
          <p:cNvPr id="5" name="Picture 4" descr="baslik_referanslar"/>
          <p:cNvPicPr>
            <a:picLocks noChangeAspect="1" noChangeArrowheads="1"/>
          </p:cNvPicPr>
          <p:nvPr/>
        </p:nvPicPr>
        <p:blipFill>
          <a:blip r:embed="rId3"/>
          <a:srcRect/>
          <a:stretch>
            <a:fillRect/>
          </a:stretch>
        </p:blipFill>
        <p:spPr bwMode="auto">
          <a:xfrm>
            <a:off x="6659563" y="404813"/>
            <a:ext cx="6667500" cy="523875"/>
          </a:xfrm>
          <a:prstGeom prst="rect">
            <a:avLst/>
          </a:prstGeom>
          <a:noFill/>
          <a:ln w="9525">
            <a:noFill/>
            <a:miter lim="800000"/>
            <a:headEnd/>
            <a:tailEnd/>
          </a:ln>
        </p:spPr>
      </p:pic>
      <p:sp>
        <p:nvSpPr>
          <p:cNvPr id="6" name="Dikdörtgen 5"/>
          <p:cNvSpPr/>
          <p:nvPr/>
        </p:nvSpPr>
        <p:spPr>
          <a:xfrm>
            <a:off x="2669665" y="1128580"/>
            <a:ext cx="3862597" cy="461665"/>
          </a:xfrm>
          <a:prstGeom prst="rect">
            <a:avLst/>
          </a:prstGeom>
        </p:spPr>
        <p:txBody>
          <a:bodyPr wrap="none">
            <a:spAutoFit/>
          </a:bodyPr>
          <a:lstStyle/>
          <a:p>
            <a:pPr algn="ctr"/>
            <a:r>
              <a:rPr lang="tr-TR" sz="2400" b="1" dirty="0">
                <a:solidFill>
                  <a:srgbClr val="009900"/>
                </a:solidFill>
              </a:rPr>
              <a:t>HALABJA GROUP / IRAK</a:t>
            </a:r>
          </a:p>
        </p:txBody>
      </p:sp>
      <p:pic>
        <p:nvPicPr>
          <p:cNvPr id="38914" name="Picture 2" descr="C:\Users\7\Desktop\Web Sitesi İçin Görsel\Halabja Group\GS-02-L.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259217" y="1590245"/>
            <a:ext cx="4625561" cy="2485340"/>
          </a:xfrm>
          <a:prstGeom prst="rect">
            <a:avLst/>
          </a:prstGeom>
          <a:noFill/>
          <a:extLst>
            <a:ext uri="{909E8E84-426E-40DD-AFC4-6F175D3DCCD1}">
              <a14:hiddenFill xmlns:a14="http://schemas.microsoft.com/office/drawing/2010/main" xmlns="">
                <a:solidFill>
                  <a:srgbClr val="FFFFFF"/>
                </a:solidFill>
              </a14:hiddenFill>
            </a:ext>
          </a:extLst>
        </p:spPr>
      </p:pic>
      <p:pic>
        <p:nvPicPr>
          <p:cNvPr id="38915" name="Picture 3" descr="C:\Users\7\Desktop\Web Sitesi İçin Görsel\Halabja Group\C-gardenCity-001.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87009" y="4365104"/>
            <a:ext cx="3744416" cy="2016224"/>
          </a:xfrm>
          <a:prstGeom prst="rect">
            <a:avLst/>
          </a:prstGeom>
          <a:noFill/>
          <a:extLst>
            <a:ext uri="{909E8E84-426E-40DD-AFC4-6F175D3DCCD1}">
              <a14:hiddenFill xmlns:a14="http://schemas.microsoft.com/office/drawing/2010/main" xmlns="">
                <a:solidFill>
                  <a:srgbClr val="FFFFFF"/>
                </a:solidFill>
              </a14:hiddenFill>
            </a:ext>
          </a:extLst>
        </p:spPr>
      </p:pic>
      <p:pic>
        <p:nvPicPr>
          <p:cNvPr id="38916" name="Picture 4" descr="C:\Users\7\Desktop\Web Sitesi İçin Görsel\Halabja Group\2813.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679343" y="4365104"/>
            <a:ext cx="3960440" cy="20162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836357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hermoins"/>
          <p:cNvPicPr>
            <a:picLocks noChangeAspect="1" noChangeArrowheads="1"/>
          </p:cNvPicPr>
          <p:nvPr/>
        </p:nvPicPr>
        <p:blipFill>
          <a:blip r:embed="rId2"/>
          <a:srcRect/>
          <a:stretch>
            <a:fillRect/>
          </a:stretch>
        </p:blipFill>
        <p:spPr>
          <a:xfrm>
            <a:off x="142844" y="142852"/>
            <a:ext cx="2928958" cy="83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7" name="16 Tablo"/>
          <p:cNvGraphicFramePr>
            <a:graphicFrameLocks noGrp="1"/>
          </p:cNvGraphicFramePr>
          <p:nvPr/>
        </p:nvGraphicFramePr>
        <p:xfrm>
          <a:off x="142844" y="1285860"/>
          <a:ext cx="2928958" cy="5000664"/>
        </p:xfrm>
        <a:graphic>
          <a:graphicData uri="http://schemas.openxmlformats.org/drawingml/2006/table">
            <a:tbl>
              <a:tblPr firstRow="1" bandRow="1">
                <a:tableStyleId>{5940675A-B579-460E-94D1-54222C63F5DA}</a:tableStyleId>
              </a:tblPr>
              <a:tblGrid>
                <a:gridCol w="2928958"/>
              </a:tblGrid>
              <a:tr h="416722">
                <a:tc>
                  <a:txBody>
                    <a:bodyPr/>
                    <a:lstStyle/>
                    <a:p>
                      <a:r>
                        <a:rPr lang="tr-TR" dirty="0" smtClean="0">
                          <a:solidFill>
                            <a:srgbClr val="009900"/>
                          </a:solidFill>
                        </a:rPr>
                        <a:t>             AFGANİSTAN</a:t>
                      </a:r>
                      <a:endParaRPr lang="tr-TR" dirty="0">
                        <a:solidFill>
                          <a:srgbClr val="009900"/>
                        </a:solidFill>
                      </a:endParaRPr>
                    </a:p>
                  </a:txBody>
                  <a:tcPr>
                    <a:lnB w="57150" cap="flat" cmpd="sng" algn="ctr">
                      <a:solidFill>
                        <a:schemeClr val="tx1"/>
                      </a:solidFill>
                      <a:prstDash val="solid"/>
                      <a:round/>
                      <a:headEnd type="none" w="med" len="med"/>
                      <a:tailEnd type="none" w="med" len="med"/>
                    </a:lnB>
                  </a:tcPr>
                </a:tc>
              </a:tr>
              <a:tr h="416722">
                <a:tc>
                  <a:txBody>
                    <a:bodyPr/>
                    <a:lstStyle/>
                    <a:p>
                      <a:r>
                        <a:rPr lang="tr-TR" dirty="0" smtClean="0"/>
                        <a:t>             </a:t>
                      </a:r>
                      <a:r>
                        <a:rPr lang="tr-TR" dirty="0" smtClean="0">
                          <a:solidFill>
                            <a:srgbClr val="009900"/>
                          </a:solidFill>
                        </a:rPr>
                        <a:t>ALMANYA</a:t>
                      </a:r>
                      <a:endParaRPr lang="tr-TR"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2">
                <a:tc>
                  <a:txBody>
                    <a:bodyPr/>
                    <a:lstStyle/>
                    <a:p>
                      <a:r>
                        <a:rPr lang="tr-TR" dirty="0" smtClean="0"/>
                        <a:t>             </a:t>
                      </a:r>
                      <a:r>
                        <a:rPr lang="tr-TR" dirty="0" smtClean="0">
                          <a:solidFill>
                            <a:srgbClr val="009900"/>
                          </a:solidFill>
                        </a:rPr>
                        <a:t>AMERİKA</a:t>
                      </a:r>
                      <a:endParaRPr lang="tr-TR"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2">
                <a:tc>
                  <a:txBody>
                    <a:bodyPr/>
                    <a:lstStyle/>
                    <a:p>
                      <a:r>
                        <a:rPr lang="tr-TR" dirty="0" smtClean="0">
                          <a:solidFill>
                            <a:srgbClr val="009900"/>
                          </a:solidFill>
                        </a:rPr>
                        <a:t>             AVUSTURYA</a:t>
                      </a:r>
                      <a:endParaRPr lang="tr-TR" dirty="0">
                        <a:solidFill>
                          <a:srgbClr val="0099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2">
                <a:tc>
                  <a:txBody>
                    <a:bodyPr/>
                    <a:lstStyle/>
                    <a:p>
                      <a:r>
                        <a:rPr lang="tr-TR" dirty="0" smtClean="0"/>
                        <a:t>             </a:t>
                      </a:r>
                      <a:r>
                        <a:rPr lang="tr-TR" dirty="0" smtClean="0">
                          <a:solidFill>
                            <a:srgbClr val="009900"/>
                          </a:solidFill>
                        </a:rPr>
                        <a:t>AVUSTRALYA</a:t>
                      </a:r>
                      <a:endParaRPr lang="tr-TR"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2">
                <a:tc>
                  <a:txBody>
                    <a:bodyPr/>
                    <a:lstStyle/>
                    <a:p>
                      <a:r>
                        <a:rPr lang="tr-TR" dirty="0" smtClean="0"/>
                        <a:t>             </a:t>
                      </a:r>
                      <a:r>
                        <a:rPr lang="tr-TR" dirty="0" smtClean="0">
                          <a:solidFill>
                            <a:srgbClr val="009900"/>
                          </a:solidFill>
                        </a:rPr>
                        <a:t>BOTSVANA</a:t>
                      </a:r>
                      <a:endParaRPr lang="tr-TR"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2">
                <a:tc>
                  <a:txBody>
                    <a:bodyPr/>
                    <a:lstStyle/>
                    <a:p>
                      <a:r>
                        <a:rPr lang="tr-TR" dirty="0" smtClean="0"/>
                        <a:t>             </a:t>
                      </a:r>
                      <a:r>
                        <a:rPr lang="tr-TR" dirty="0" smtClean="0">
                          <a:solidFill>
                            <a:srgbClr val="009900"/>
                          </a:solidFill>
                        </a:rPr>
                        <a:t>BULGARİSTAN</a:t>
                      </a:r>
                      <a:endParaRPr lang="tr-TR"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2">
                <a:tc>
                  <a:txBody>
                    <a:bodyPr/>
                    <a:lstStyle/>
                    <a:p>
                      <a:r>
                        <a:rPr lang="tr-TR" dirty="0" smtClean="0">
                          <a:solidFill>
                            <a:srgbClr val="009900"/>
                          </a:solidFill>
                        </a:rPr>
                        <a:t>             ÇİN HALK CUMH.</a:t>
                      </a:r>
                      <a:endParaRPr lang="tr-TR"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2">
                <a:tc>
                  <a:txBody>
                    <a:bodyPr/>
                    <a:lstStyle/>
                    <a:p>
                      <a:r>
                        <a:rPr lang="tr-TR" dirty="0" smtClean="0"/>
                        <a:t>             </a:t>
                      </a:r>
                      <a:r>
                        <a:rPr lang="tr-TR" dirty="0" smtClean="0">
                          <a:solidFill>
                            <a:srgbClr val="009900"/>
                          </a:solidFill>
                        </a:rPr>
                        <a:t>DOMİNİK CUMH.</a:t>
                      </a:r>
                      <a:endParaRPr lang="tr-TR"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2">
                <a:tc>
                  <a:txBody>
                    <a:bodyPr/>
                    <a:lstStyle/>
                    <a:p>
                      <a:r>
                        <a:rPr lang="tr-TR" dirty="0" smtClean="0"/>
                        <a:t>             </a:t>
                      </a:r>
                      <a:r>
                        <a:rPr lang="tr-TR" dirty="0" smtClean="0">
                          <a:solidFill>
                            <a:srgbClr val="009900"/>
                          </a:solidFill>
                        </a:rPr>
                        <a:t>GÜNEY</a:t>
                      </a:r>
                      <a:r>
                        <a:rPr lang="tr-TR" baseline="0" dirty="0" smtClean="0">
                          <a:solidFill>
                            <a:srgbClr val="009900"/>
                          </a:solidFill>
                        </a:rPr>
                        <a:t> AFRİKA</a:t>
                      </a:r>
                      <a:endParaRPr lang="tr-TR"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2">
                <a:tc>
                  <a:txBody>
                    <a:bodyPr/>
                    <a:lstStyle/>
                    <a:p>
                      <a:r>
                        <a:rPr lang="tr-TR" dirty="0" smtClean="0"/>
                        <a:t>             </a:t>
                      </a:r>
                      <a:r>
                        <a:rPr lang="tr-TR" dirty="0" smtClean="0">
                          <a:solidFill>
                            <a:srgbClr val="009900"/>
                          </a:solidFill>
                        </a:rPr>
                        <a:t>IRAK</a:t>
                      </a:r>
                      <a:endParaRPr lang="tr-TR"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2">
                <a:tc>
                  <a:txBody>
                    <a:bodyPr/>
                    <a:lstStyle/>
                    <a:p>
                      <a:r>
                        <a:rPr lang="tr-TR" dirty="0" smtClean="0">
                          <a:solidFill>
                            <a:srgbClr val="009900"/>
                          </a:solidFill>
                        </a:rPr>
                        <a:t>             İRAN</a:t>
                      </a:r>
                      <a:endParaRPr lang="tr-TR" dirty="0">
                        <a:solidFill>
                          <a:srgbClr val="0099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8" name="Picture 5" descr="C:\Users\7\Pictures\afganistan bayrağı.bmp"/>
          <p:cNvPicPr>
            <a:picLocks noChangeAspect="1" noChangeArrowheads="1"/>
          </p:cNvPicPr>
          <p:nvPr/>
        </p:nvPicPr>
        <p:blipFill>
          <a:blip r:embed="rId3" cstate="print"/>
          <a:srcRect/>
          <a:stretch>
            <a:fillRect/>
          </a:stretch>
        </p:blipFill>
        <p:spPr bwMode="auto">
          <a:xfrm>
            <a:off x="142844" y="1328709"/>
            <a:ext cx="785818" cy="3143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3" descr="C:\Users\7\Pictures\almanya bayrağı.bmp"/>
          <p:cNvPicPr>
            <a:picLocks noChangeAspect="1" noChangeArrowheads="1"/>
          </p:cNvPicPr>
          <p:nvPr/>
        </p:nvPicPr>
        <p:blipFill>
          <a:blip r:embed="rId4"/>
          <a:srcRect/>
          <a:stretch>
            <a:fillRect/>
          </a:stretch>
        </p:blipFill>
        <p:spPr bwMode="auto">
          <a:xfrm>
            <a:off x="142844" y="1714489"/>
            <a:ext cx="785786" cy="32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19 Resim" descr="C:\Users\Thermoins3\Desktop\indir.jpg"/>
          <p:cNvPicPr/>
          <p:nvPr/>
        </p:nvPicPr>
        <p:blipFill>
          <a:blip r:embed="rId5" cstate="print"/>
          <a:srcRect/>
          <a:stretch>
            <a:fillRect/>
          </a:stretch>
        </p:blipFill>
        <p:spPr bwMode="auto">
          <a:xfrm>
            <a:off x="142844" y="2143116"/>
            <a:ext cx="785818" cy="285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 descr="C:\Users\7\Pictures\forumdasavusturyabayrar.jpg"/>
          <p:cNvPicPr>
            <a:picLocks noChangeAspect="1" noChangeArrowheads="1"/>
          </p:cNvPicPr>
          <p:nvPr/>
        </p:nvPicPr>
        <p:blipFill>
          <a:blip r:embed="rId6" cstate="print"/>
          <a:srcRect/>
          <a:stretch>
            <a:fillRect/>
          </a:stretch>
        </p:blipFill>
        <p:spPr bwMode="auto">
          <a:xfrm>
            <a:off x="142844" y="2500306"/>
            <a:ext cx="785786" cy="35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 descr="http://www.yeniresim.com/data/media/915/www.yeniresim.com_-_Bayrak_Resimleri_-_Avusturalya_Bayra.png"/>
          <p:cNvPicPr>
            <a:picLocks noChangeAspect="1" noChangeArrowheads="1"/>
          </p:cNvPicPr>
          <p:nvPr/>
        </p:nvPicPr>
        <p:blipFill>
          <a:blip r:embed="rId7" cstate="print"/>
          <a:srcRect/>
          <a:stretch>
            <a:fillRect/>
          </a:stretch>
        </p:blipFill>
        <p:spPr bwMode="auto">
          <a:xfrm>
            <a:off x="142844" y="2928934"/>
            <a:ext cx="785786" cy="35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12" descr="C:\Users\7\Pictures\botswana.bmp"/>
          <p:cNvPicPr>
            <a:picLocks noChangeAspect="1" noChangeArrowheads="1"/>
          </p:cNvPicPr>
          <p:nvPr/>
        </p:nvPicPr>
        <p:blipFill>
          <a:blip r:embed="rId8"/>
          <a:srcRect/>
          <a:stretch>
            <a:fillRect/>
          </a:stretch>
        </p:blipFill>
        <p:spPr bwMode="auto">
          <a:xfrm>
            <a:off x="142844" y="3357563"/>
            <a:ext cx="785786" cy="357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6" descr="C:\Users\7\Pictures\bulgaristan bayrağı.bmp"/>
          <p:cNvPicPr>
            <a:picLocks noChangeAspect="1" noChangeArrowheads="1"/>
          </p:cNvPicPr>
          <p:nvPr/>
        </p:nvPicPr>
        <p:blipFill>
          <a:blip r:embed="rId9"/>
          <a:srcRect/>
          <a:stretch>
            <a:fillRect/>
          </a:stretch>
        </p:blipFill>
        <p:spPr bwMode="auto">
          <a:xfrm>
            <a:off x="142844" y="3714752"/>
            <a:ext cx="785818" cy="35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4" descr="http://upload.wikimedia.org/wikipedia/commons/thumb/f/fa/Flag_of_the_People's_Republic_of_China.svg/260px-Flag_of_the_People's_Republic_of_China.svg.png"/>
          <p:cNvPicPr>
            <a:picLocks noChangeAspect="1" noChangeArrowheads="1"/>
          </p:cNvPicPr>
          <p:nvPr/>
        </p:nvPicPr>
        <p:blipFill>
          <a:blip r:embed="rId10" cstate="print"/>
          <a:srcRect/>
          <a:stretch>
            <a:fillRect/>
          </a:stretch>
        </p:blipFill>
        <p:spPr bwMode="auto">
          <a:xfrm>
            <a:off x="142844" y="4143380"/>
            <a:ext cx="785818" cy="35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6" descr="http://www.onlinetercumanlik.com/bayrak/dominik_cumhuriyeti_bayragi/dominik_cumhuriyeti_buyuk.gif"/>
          <p:cNvPicPr>
            <a:picLocks noChangeAspect="1" noChangeArrowheads="1"/>
          </p:cNvPicPr>
          <p:nvPr/>
        </p:nvPicPr>
        <p:blipFill>
          <a:blip r:embed="rId11"/>
          <a:srcRect/>
          <a:stretch>
            <a:fillRect/>
          </a:stretch>
        </p:blipFill>
        <p:spPr bwMode="auto">
          <a:xfrm>
            <a:off x="142844" y="4572008"/>
            <a:ext cx="785818" cy="35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11" descr="C:\Users\7\Pictures\güney afrika.jpg"/>
          <p:cNvPicPr>
            <a:picLocks noChangeAspect="1" noChangeArrowheads="1"/>
          </p:cNvPicPr>
          <p:nvPr/>
        </p:nvPicPr>
        <p:blipFill>
          <a:blip r:embed="rId12"/>
          <a:srcRect/>
          <a:stretch>
            <a:fillRect/>
          </a:stretch>
        </p:blipFill>
        <p:spPr bwMode="auto">
          <a:xfrm>
            <a:off x="142844" y="5000636"/>
            <a:ext cx="785818" cy="35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9" descr="C:\Users\7\Pictures\Irak bayrağı.bmp"/>
          <p:cNvPicPr>
            <a:picLocks noChangeAspect="1" noChangeArrowheads="1"/>
          </p:cNvPicPr>
          <p:nvPr/>
        </p:nvPicPr>
        <p:blipFill>
          <a:blip r:embed="rId13" cstate="print"/>
          <a:srcRect/>
          <a:stretch>
            <a:fillRect/>
          </a:stretch>
        </p:blipFill>
        <p:spPr bwMode="auto">
          <a:xfrm>
            <a:off x="142844" y="5429264"/>
            <a:ext cx="785818" cy="4286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8" descr="C:\Users\7\Pictures\iran bayrağı.bmp"/>
          <p:cNvPicPr>
            <a:picLocks noChangeAspect="1" noChangeArrowheads="1"/>
          </p:cNvPicPr>
          <p:nvPr/>
        </p:nvPicPr>
        <p:blipFill>
          <a:blip r:embed="rId14" cstate="print"/>
          <a:srcRect/>
          <a:stretch>
            <a:fillRect/>
          </a:stretch>
        </p:blipFill>
        <p:spPr bwMode="auto">
          <a:xfrm>
            <a:off x="142844" y="5857892"/>
            <a:ext cx="785818" cy="35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30" name="29 Tablo"/>
          <p:cNvGraphicFramePr>
            <a:graphicFrameLocks noGrp="1"/>
          </p:cNvGraphicFramePr>
          <p:nvPr/>
        </p:nvGraphicFramePr>
        <p:xfrm>
          <a:off x="142844" y="1285861"/>
          <a:ext cx="2928958" cy="5000659"/>
        </p:xfrm>
        <a:graphic>
          <a:graphicData uri="http://schemas.openxmlformats.org/drawingml/2006/table">
            <a:tbl>
              <a:tblPr/>
              <a:tblGrid>
                <a:gridCol w="2928958"/>
              </a:tblGrid>
              <a:tr h="5000659">
                <a:tc>
                  <a:txBody>
                    <a:bodyPr/>
                    <a:lstStyle/>
                    <a:p>
                      <a:endParaRPr lang="tr-TR" dirty="0">
                        <a:solidFill>
                          <a:srgbClr val="009900"/>
                        </a:solidFill>
                      </a:endParaRPr>
                    </a:p>
                  </a:txBody>
                  <a:tcPr>
                    <a:lnL w="57150" cmpd="sng">
                      <a:solidFill>
                        <a:schemeClr val="tx1"/>
                      </a:solidFill>
                      <a:prstDash val="solid"/>
                    </a:lnL>
                    <a:lnR w="57150" cmpd="sng">
                      <a:solidFill>
                        <a:schemeClr val="tx1"/>
                      </a:solidFill>
                      <a:prstDash val="solid"/>
                    </a:lnR>
                    <a:lnT w="57150" cmpd="sng">
                      <a:solidFill>
                        <a:schemeClr val="tx1"/>
                      </a:solidFill>
                      <a:prstDash val="solid"/>
                    </a:lnT>
                    <a:lnB w="57150" cmpd="sng">
                      <a:solidFill>
                        <a:schemeClr val="tx1"/>
                      </a:solidFill>
                      <a:prstDash val="solid"/>
                    </a:lnB>
                  </a:tcPr>
                </a:tc>
              </a:tr>
            </a:tbl>
          </a:graphicData>
        </a:graphic>
      </p:graphicFrame>
      <p:pic>
        <p:nvPicPr>
          <p:cNvPr id="31" name="Picture 2" descr="C:\Users\7\Pictures\thermoins_eller.jpg"/>
          <p:cNvPicPr>
            <a:picLocks noChangeAspect="1" noChangeArrowheads="1"/>
          </p:cNvPicPr>
          <p:nvPr/>
        </p:nvPicPr>
        <p:blipFill>
          <a:blip r:embed="rId15"/>
          <a:srcRect/>
          <a:stretch>
            <a:fillRect/>
          </a:stretch>
        </p:blipFill>
        <p:spPr bwMode="auto">
          <a:xfrm>
            <a:off x="3143240" y="2143116"/>
            <a:ext cx="2857520" cy="29289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32" name="31 Tablo"/>
          <p:cNvGraphicFramePr>
            <a:graphicFrameLocks noGrp="1"/>
          </p:cNvGraphicFramePr>
          <p:nvPr/>
        </p:nvGraphicFramePr>
        <p:xfrm>
          <a:off x="6072198" y="1357304"/>
          <a:ext cx="2857520" cy="5000652"/>
        </p:xfrm>
        <a:graphic>
          <a:graphicData uri="http://schemas.openxmlformats.org/drawingml/2006/table">
            <a:tbl>
              <a:tblPr firstRow="1" bandRow="1">
                <a:tableStyleId>{5940675A-B579-460E-94D1-54222C63F5DA}</a:tableStyleId>
              </a:tblPr>
              <a:tblGrid>
                <a:gridCol w="2857520"/>
              </a:tblGrid>
              <a:tr h="416721">
                <a:tc>
                  <a:txBody>
                    <a:bodyPr/>
                    <a:lstStyle/>
                    <a:p>
                      <a:r>
                        <a:rPr lang="tr-TR" dirty="0" smtClean="0"/>
                        <a:t>             </a:t>
                      </a:r>
                      <a:r>
                        <a:rPr lang="tr-TR" dirty="0" smtClean="0">
                          <a:solidFill>
                            <a:srgbClr val="009900"/>
                          </a:solidFill>
                        </a:rPr>
                        <a:t>KAMERUN</a:t>
                      </a:r>
                      <a:endParaRPr lang="tr-TR" dirty="0">
                        <a:solidFill>
                          <a:srgbClr val="009900"/>
                        </a:solidFill>
                      </a:endParaRPr>
                    </a:p>
                  </a:txBody>
                  <a:tcPr>
                    <a:lnB w="57150" cap="flat" cmpd="sng" algn="ctr">
                      <a:solidFill>
                        <a:schemeClr val="tx1"/>
                      </a:solidFill>
                      <a:prstDash val="solid"/>
                      <a:round/>
                      <a:headEnd type="none" w="med" len="med"/>
                      <a:tailEnd type="none" w="med" len="med"/>
                    </a:lnB>
                  </a:tcPr>
                </a:tc>
              </a:tr>
              <a:tr h="416721">
                <a:tc>
                  <a:txBody>
                    <a:bodyPr/>
                    <a:lstStyle/>
                    <a:p>
                      <a:r>
                        <a:rPr lang="tr-TR" dirty="0" smtClean="0"/>
                        <a:t>             </a:t>
                      </a:r>
                      <a:r>
                        <a:rPr lang="tr-TR" dirty="0" smtClean="0">
                          <a:solidFill>
                            <a:srgbClr val="009900"/>
                          </a:solidFill>
                        </a:rPr>
                        <a:t>KANADA</a:t>
                      </a:r>
                      <a:endParaRPr lang="tr-TR"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1">
                <a:tc>
                  <a:txBody>
                    <a:bodyPr/>
                    <a:lstStyle/>
                    <a:p>
                      <a:r>
                        <a:rPr lang="tr-TR" dirty="0" smtClean="0">
                          <a:solidFill>
                            <a:srgbClr val="009900"/>
                          </a:solidFill>
                        </a:rPr>
                        <a:t>             KOLOMBİYA</a:t>
                      </a:r>
                      <a:endParaRPr lang="tr-TR"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1">
                <a:tc>
                  <a:txBody>
                    <a:bodyPr/>
                    <a:lstStyle/>
                    <a:p>
                      <a:r>
                        <a:rPr lang="tr-TR" dirty="0" smtClean="0"/>
                        <a:t>             </a:t>
                      </a:r>
                      <a:r>
                        <a:rPr lang="tr-TR" dirty="0" smtClean="0">
                          <a:solidFill>
                            <a:srgbClr val="009900"/>
                          </a:solidFill>
                        </a:rPr>
                        <a:t>LESOTHO</a:t>
                      </a:r>
                      <a:endParaRPr lang="tr-TR"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1">
                <a:tc>
                  <a:txBody>
                    <a:bodyPr/>
                    <a:lstStyle/>
                    <a:p>
                      <a:r>
                        <a:rPr lang="tr-TR" dirty="0" smtClean="0"/>
                        <a:t>             </a:t>
                      </a:r>
                      <a:r>
                        <a:rPr lang="tr-TR" dirty="0" smtClean="0">
                          <a:solidFill>
                            <a:srgbClr val="009900"/>
                          </a:solidFill>
                        </a:rPr>
                        <a:t>MAURİTİUS</a:t>
                      </a:r>
                      <a:endParaRPr lang="tr-TR"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1">
                <a:tc>
                  <a:txBody>
                    <a:bodyPr/>
                    <a:lstStyle/>
                    <a:p>
                      <a:r>
                        <a:rPr lang="tr-TR" dirty="0" smtClean="0"/>
                        <a:t>             </a:t>
                      </a:r>
                      <a:r>
                        <a:rPr lang="tr-TR" dirty="0" smtClean="0">
                          <a:solidFill>
                            <a:srgbClr val="009900"/>
                          </a:solidFill>
                        </a:rPr>
                        <a:t>MEKSİKA</a:t>
                      </a:r>
                      <a:endParaRPr lang="tr-TR"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1">
                <a:tc>
                  <a:txBody>
                    <a:bodyPr/>
                    <a:lstStyle/>
                    <a:p>
                      <a:r>
                        <a:rPr lang="tr-TR" dirty="0" smtClean="0"/>
                        <a:t>             </a:t>
                      </a:r>
                      <a:r>
                        <a:rPr lang="tr-TR" dirty="0" smtClean="0">
                          <a:solidFill>
                            <a:srgbClr val="009900"/>
                          </a:solidFill>
                        </a:rPr>
                        <a:t>MOZAMBİK</a:t>
                      </a:r>
                      <a:endParaRPr lang="tr-TR"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1">
                <a:tc>
                  <a:txBody>
                    <a:bodyPr/>
                    <a:lstStyle/>
                    <a:p>
                      <a:r>
                        <a:rPr lang="tr-TR" dirty="0" smtClean="0"/>
                        <a:t>             </a:t>
                      </a:r>
                      <a:r>
                        <a:rPr lang="tr-TR" dirty="0" smtClean="0">
                          <a:solidFill>
                            <a:srgbClr val="009900"/>
                          </a:solidFill>
                        </a:rPr>
                        <a:t>PANAMA</a:t>
                      </a:r>
                      <a:endParaRPr lang="tr-TR"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1">
                <a:tc>
                  <a:txBody>
                    <a:bodyPr/>
                    <a:lstStyle/>
                    <a:p>
                      <a:r>
                        <a:rPr lang="tr-TR" dirty="0" smtClean="0"/>
                        <a:t>             </a:t>
                      </a:r>
                      <a:r>
                        <a:rPr lang="tr-TR" sz="1800" dirty="0" smtClean="0">
                          <a:solidFill>
                            <a:srgbClr val="009900"/>
                          </a:solidFill>
                        </a:rPr>
                        <a:t>S.</a:t>
                      </a:r>
                      <a:r>
                        <a:rPr lang="tr-TR" sz="1800" baseline="0" dirty="0" smtClean="0">
                          <a:solidFill>
                            <a:srgbClr val="009900"/>
                          </a:solidFill>
                        </a:rPr>
                        <a:t> ARABİSTAN</a:t>
                      </a:r>
                      <a:endParaRPr lang="tr-TR" sz="1800"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1">
                <a:tc>
                  <a:txBody>
                    <a:bodyPr/>
                    <a:lstStyle/>
                    <a:p>
                      <a:r>
                        <a:rPr lang="tr-TR" dirty="0" smtClean="0"/>
                        <a:t>             </a:t>
                      </a:r>
                      <a:r>
                        <a:rPr lang="tr-TR" dirty="0" smtClean="0">
                          <a:solidFill>
                            <a:srgbClr val="009900"/>
                          </a:solidFill>
                        </a:rPr>
                        <a:t>ŞEYŞELLER</a:t>
                      </a:r>
                      <a:endParaRPr lang="tr-TR"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1">
                <a:tc>
                  <a:txBody>
                    <a:bodyPr/>
                    <a:lstStyle/>
                    <a:p>
                      <a:r>
                        <a:rPr lang="tr-TR" dirty="0" smtClean="0"/>
                        <a:t>             </a:t>
                      </a:r>
                      <a:r>
                        <a:rPr lang="tr-TR" dirty="0" smtClean="0">
                          <a:solidFill>
                            <a:srgbClr val="009900"/>
                          </a:solidFill>
                        </a:rPr>
                        <a:t>TACİKİSTAN</a:t>
                      </a:r>
                      <a:endParaRPr lang="tr-TR" dirty="0">
                        <a:solidFill>
                          <a:srgbClr val="009900"/>
                        </a:solidFill>
                      </a:endParaRPr>
                    </a:p>
                  </a:txBody>
                  <a:tcP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16721">
                <a:tc>
                  <a:txBody>
                    <a:bodyPr/>
                    <a:lstStyle/>
                    <a:p>
                      <a:r>
                        <a:rPr lang="tr-TR" dirty="0" smtClean="0"/>
                        <a:t>             </a:t>
                      </a:r>
                      <a:r>
                        <a:rPr lang="tr-TR" dirty="0" smtClean="0">
                          <a:solidFill>
                            <a:srgbClr val="009900"/>
                          </a:solidFill>
                        </a:rPr>
                        <a:t>TÜRKMENİSTAN</a:t>
                      </a:r>
                      <a:endParaRPr lang="tr-TR" dirty="0">
                        <a:solidFill>
                          <a:srgbClr val="009900"/>
                        </a:solidFill>
                      </a:endParaRPr>
                    </a:p>
                  </a:txBody>
                  <a:tcPr>
                    <a:lnT w="57150" cap="flat" cmpd="sng" algn="ctr">
                      <a:solidFill>
                        <a:schemeClr val="tx1"/>
                      </a:solidFill>
                      <a:prstDash val="solid"/>
                      <a:round/>
                      <a:headEnd type="none" w="med" len="med"/>
                      <a:tailEnd type="none" w="med" len="med"/>
                    </a:lnT>
                  </a:tcPr>
                </a:tc>
              </a:tr>
            </a:tbl>
          </a:graphicData>
        </a:graphic>
      </p:graphicFrame>
      <p:sp>
        <p:nvSpPr>
          <p:cNvPr id="33" name="32 Dikdörtgen"/>
          <p:cNvSpPr/>
          <p:nvPr/>
        </p:nvSpPr>
        <p:spPr>
          <a:xfrm>
            <a:off x="3286116" y="428604"/>
            <a:ext cx="5500726" cy="430887"/>
          </a:xfrm>
          <a:prstGeom prst="rect">
            <a:avLst/>
          </a:prstGeom>
        </p:spPr>
        <p:txBody>
          <a:bodyPr wrap="square">
            <a:spAutoFit/>
          </a:bodyPr>
          <a:lstStyle/>
          <a:p>
            <a:r>
              <a:rPr lang="tr-TR" sz="2200" b="1" dirty="0" smtClean="0">
                <a:solidFill>
                  <a:srgbClr val="009900"/>
                </a:solidFill>
              </a:rPr>
              <a:t>         İHRACAT YAPTIĞIMIZ ÜLKELER</a:t>
            </a:r>
            <a:endParaRPr lang="tr-TR" sz="2200" dirty="0"/>
          </a:p>
        </p:txBody>
      </p:sp>
      <p:pic>
        <p:nvPicPr>
          <p:cNvPr id="34" name="Picture 15" descr="C:\Users\7\Pictures\cameroon.jpg"/>
          <p:cNvPicPr>
            <a:picLocks noChangeAspect="1" noChangeArrowheads="1"/>
          </p:cNvPicPr>
          <p:nvPr/>
        </p:nvPicPr>
        <p:blipFill>
          <a:blip r:embed="rId16"/>
          <a:srcRect/>
          <a:stretch>
            <a:fillRect/>
          </a:stretch>
        </p:blipFill>
        <p:spPr bwMode="auto">
          <a:xfrm>
            <a:off x="6072198" y="1428736"/>
            <a:ext cx="785786" cy="314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7522" name="Picture 2" descr="C:\Users\Termoins1\Desktop\ca.png"/>
          <p:cNvPicPr>
            <a:picLocks noChangeAspect="1" noChangeArrowheads="1"/>
          </p:cNvPicPr>
          <p:nvPr/>
        </p:nvPicPr>
        <p:blipFill>
          <a:blip r:embed="rId17"/>
          <a:srcRect/>
          <a:stretch>
            <a:fillRect/>
          </a:stretch>
        </p:blipFill>
        <p:spPr bwMode="auto">
          <a:xfrm>
            <a:off x="6072198" y="1785926"/>
            <a:ext cx="785818" cy="357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7523" name="Picture 3" descr="C:\Users\Termoins1\Desktop\KOLOMBIYA.gif"/>
          <p:cNvPicPr>
            <a:picLocks noChangeAspect="1" noChangeArrowheads="1"/>
          </p:cNvPicPr>
          <p:nvPr/>
        </p:nvPicPr>
        <p:blipFill>
          <a:blip r:embed="rId18"/>
          <a:srcRect/>
          <a:stretch>
            <a:fillRect/>
          </a:stretch>
        </p:blipFill>
        <p:spPr bwMode="auto">
          <a:xfrm>
            <a:off x="6072198" y="2214554"/>
            <a:ext cx="785818" cy="35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 name="Picture 14" descr="C:\Users\7\Pictures\lesotho bayrağı.jpg"/>
          <p:cNvPicPr>
            <a:picLocks noChangeAspect="1" noChangeArrowheads="1"/>
          </p:cNvPicPr>
          <p:nvPr/>
        </p:nvPicPr>
        <p:blipFill>
          <a:blip r:embed="rId19"/>
          <a:srcRect/>
          <a:stretch>
            <a:fillRect/>
          </a:stretch>
        </p:blipFill>
        <p:spPr bwMode="auto">
          <a:xfrm>
            <a:off x="6072198" y="2643182"/>
            <a:ext cx="785818" cy="325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17" descr="C:\Users\7\Pictures\mauritius bayrağı.jpg"/>
          <p:cNvPicPr>
            <a:picLocks noChangeAspect="1" noChangeArrowheads="1"/>
          </p:cNvPicPr>
          <p:nvPr/>
        </p:nvPicPr>
        <p:blipFill>
          <a:blip r:embed="rId20"/>
          <a:srcRect/>
          <a:stretch>
            <a:fillRect/>
          </a:stretch>
        </p:blipFill>
        <p:spPr bwMode="auto">
          <a:xfrm>
            <a:off x="6072198" y="3000372"/>
            <a:ext cx="785818" cy="388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36 Resim" descr="C:\Users\Thermoins3\Desktop\indir (1).jpg"/>
          <p:cNvPicPr/>
          <p:nvPr/>
        </p:nvPicPr>
        <p:blipFill>
          <a:blip r:embed="rId21" cstate="print"/>
          <a:srcRect/>
          <a:stretch>
            <a:fillRect/>
          </a:stretch>
        </p:blipFill>
        <p:spPr bwMode="auto">
          <a:xfrm>
            <a:off x="6072198" y="3429000"/>
            <a:ext cx="785818" cy="4286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Picture 13" descr="C:\Users\7\Pictures\mozambique bayrağı.jpg"/>
          <p:cNvPicPr>
            <a:picLocks noChangeAspect="1" noChangeArrowheads="1"/>
          </p:cNvPicPr>
          <p:nvPr/>
        </p:nvPicPr>
        <p:blipFill>
          <a:blip r:embed="rId22"/>
          <a:srcRect/>
          <a:stretch>
            <a:fillRect/>
          </a:stretch>
        </p:blipFill>
        <p:spPr bwMode="auto">
          <a:xfrm>
            <a:off x="6072198" y="3857628"/>
            <a:ext cx="785818" cy="4286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Picture 8" descr="http://upload.wikimedia.org/wikipedia/commons/thumb/a/ab/Flag_of_Panama.svg/260px-Flag_of_Panama.svg.png"/>
          <p:cNvPicPr>
            <a:picLocks noChangeAspect="1" noChangeArrowheads="1"/>
          </p:cNvPicPr>
          <p:nvPr/>
        </p:nvPicPr>
        <p:blipFill>
          <a:blip r:embed="rId23" cstate="print"/>
          <a:srcRect/>
          <a:stretch>
            <a:fillRect/>
          </a:stretch>
        </p:blipFill>
        <p:spPr bwMode="auto">
          <a:xfrm>
            <a:off x="6072198" y="4286256"/>
            <a:ext cx="785818" cy="35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Picture 4" descr="C:\Users\7\Pictures\Suudi Arabistan.bmp"/>
          <p:cNvPicPr>
            <a:picLocks noChangeAspect="1" noChangeArrowheads="1"/>
          </p:cNvPicPr>
          <p:nvPr/>
        </p:nvPicPr>
        <p:blipFill>
          <a:blip r:embed="rId24" cstate="print"/>
          <a:srcRect/>
          <a:stretch>
            <a:fillRect/>
          </a:stretch>
        </p:blipFill>
        <p:spPr bwMode="auto">
          <a:xfrm>
            <a:off x="6072198" y="4714884"/>
            <a:ext cx="785818" cy="35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Picture 16" descr="C:\Users\7\Pictures\sychelles bayrağı.jpg"/>
          <p:cNvPicPr>
            <a:picLocks noChangeAspect="1" noChangeArrowheads="1"/>
          </p:cNvPicPr>
          <p:nvPr/>
        </p:nvPicPr>
        <p:blipFill>
          <a:blip r:embed="rId25"/>
          <a:srcRect/>
          <a:stretch>
            <a:fillRect/>
          </a:stretch>
        </p:blipFill>
        <p:spPr bwMode="auto">
          <a:xfrm>
            <a:off x="6072198" y="5143512"/>
            <a:ext cx="785818" cy="35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2" name="Picture 10" descr="C:\Users\7\Pictures\tacikistan bayrağı.jpg"/>
          <p:cNvPicPr>
            <a:picLocks noChangeAspect="1" noChangeArrowheads="1"/>
          </p:cNvPicPr>
          <p:nvPr/>
        </p:nvPicPr>
        <p:blipFill>
          <a:blip r:embed="rId26"/>
          <a:srcRect/>
          <a:stretch>
            <a:fillRect/>
          </a:stretch>
        </p:blipFill>
        <p:spPr bwMode="auto">
          <a:xfrm>
            <a:off x="6072198" y="5572140"/>
            <a:ext cx="785818" cy="35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Picture 7" descr="C:\Users\7\Pictures\türkmenistan bayrağı.bmp"/>
          <p:cNvPicPr>
            <a:picLocks noChangeAspect="1" noChangeArrowheads="1"/>
          </p:cNvPicPr>
          <p:nvPr/>
        </p:nvPicPr>
        <p:blipFill>
          <a:blip r:embed="rId27" cstate="print"/>
          <a:srcRect/>
          <a:stretch>
            <a:fillRect/>
          </a:stretch>
        </p:blipFill>
        <p:spPr bwMode="auto">
          <a:xfrm>
            <a:off x="6072198" y="5929330"/>
            <a:ext cx="785818" cy="384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4" name="43 Tablo"/>
          <p:cNvGraphicFramePr>
            <a:graphicFrameLocks noGrp="1"/>
          </p:cNvGraphicFramePr>
          <p:nvPr/>
        </p:nvGraphicFramePr>
        <p:xfrm>
          <a:off x="6072198" y="1357297"/>
          <a:ext cx="2857520" cy="5000661"/>
        </p:xfrm>
        <a:graphic>
          <a:graphicData uri="http://schemas.openxmlformats.org/drawingml/2006/table">
            <a:tbl>
              <a:tblPr/>
              <a:tblGrid>
                <a:gridCol w="2857520"/>
              </a:tblGrid>
              <a:tr h="5000661">
                <a:tc>
                  <a:txBody>
                    <a:bodyPr/>
                    <a:lstStyle/>
                    <a:p>
                      <a:endParaRPr lang="tr-TR" dirty="0"/>
                    </a:p>
                  </a:txBody>
                  <a:tcPr>
                    <a:lnL w="57150" cmpd="sng">
                      <a:solidFill>
                        <a:schemeClr val="tx1"/>
                      </a:solidFill>
                      <a:prstDash val="solid"/>
                    </a:lnL>
                    <a:lnR w="57150" cmpd="sng">
                      <a:solidFill>
                        <a:schemeClr val="tx1"/>
                      </a:solidFill>
                      <a:prstDash val="solid"/>
                    </a:lnR>
                    <a:lnT w="57150" cmpd="sng">
                      <a:solidFill>
                        <a:schemeClr val="tx1"/>
                      </a:solidFill>
                      <a:prstDash val="solid"/>
                    </a:lnT>
                    <a:lnB w="57150" cmpd="sng">
                      <a:solidFill>
                        <a:schemeClr val="tx1"/>
                      </a:solidFill>
                      <a:prstDash val="solid"/>
                    </a:lnB>
                  </a:tcPr>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Başlık"/>
          <p:cNvSpPr>
            <a:spLocks noGrp="1"/>
          </p:cNvSpPr>
          <p:nvPr>
            <p:ph type="title"/>
          </p:nvPr>
        </p:nvSpPr>
        <p:spPr/>
        <p:txBody>
          <a:bodyPr/>
          <a:lstStyle/>
          <a:p>
            <a:endParaRPr lang="tr-TR" smtClean="0"/>
          </a:p>
        </p:txBody>
      </p:sp>
      <p:pic>
        <p:nvPicPr>
          <p:cNvPr id="69635" name="Picture 3" descr="C:\Users\EDA\Desktop\kutup.jpg"/>
          <p:cNvPicPr>
            <a:picLocks noGrp="1" noChangeAspect="1" noChangeArrowheads="1"/>
          </p:cNvPicPr>
          <p:nvPr>
            <p:ph idx="1"/>
          </p:nvPr>
        </p:nvPicPr>
        <p:blipFill>
          <a:blip r:embed="rId2"/>
          <a:srcRect/>
          <a:stretch>
            <a:fillRect/>
          </a:stretch>
        </p:blipFill>
        <p:spPr>
          <a:xfrm>
            <a:off x="4473575" y="3797300"/>
            <a:ext cx="196850" cy="131763"/>
          </a:xfrm>
          <a:noFill/>
        </p:spPr>
      </p:pic>
      <p:pic>
        <p:nvPicPr>
          <p:cNvPr id="69636" name="Picture 5"/>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69637" name="Picture 3" descr="thermoins"/>
          <p:cNvPicPr>
            <a:picLocks noChangeAspect="1" noChangeArrowheads="1"/>
          </p:cNvPicPr>
          <p:nvPr/>
        </p:nvPicPr>
        <p:blipFill>
          <a:blip r:embed="rId4"/>
          <a:srcRect/>
          <a:stretch>
            <a:fillRect/>
          </a:stretch>
        </p:blipFill>
        <p:spPr bwMode="auto">
          <a:xfrm>
            <a:off x="214313" y="285750"/>
            <a:ext cx="2286000" cy="838200"/>
          </a:xfrm>
          <a:prstGeom prst="rect">
            <a:avLst/>
          </a:prstGeom>
          <a:noFill/>
          <a:ln w="9525">
            <a:noFill/>
            <a:miter lim="800000"/>
            <a:headEnd/>
            <a:tailEnd/>
          </a:ln>
        </p:spPr>
      </p:pic>
      <p:sp>
        <p:nvSpPr>
          <p:cNvPr id="69638" name="10 Metin kutusu"/>
          <p:cNvSpPr txBox="1">
            <a:spLocks noChangeArrowheads="1"/>
          </p:cNvSpPr>
          <p:nvPr/>
        </p:nvSpPr>
        <p:spPr bwMode="auto">
          <a:xfrm>
            <a:off x="2286000" y="1857375"/>
            <a:ext cx="5000625" cy="646113"/>
          </a:xfrm>
          <a:prstGeom prst="rect">
            <a:avLst/>
          </a:prstGeom>
          <a:noFill/>
          <a:ln w="9525">
            <a:noFill/>
            <a:miter lim="800000"/>
            <a:headEnd/>
            <a:tailEnd/>
          </a:ln>
        </p:spPr>
        <p:txBody>
          <a:bodyPr>
            <a:spAutoFit/>
          </a:bodyPr>
          <a:lstStyle/>
          <a:p>
            <a:pPr algn="ctr"/>
            <a:r>
              <a:rPr lang="tr-TR" sz="3600" b="1" i="1">
                <a:solidFill>
                  <a:srgbClr val="009900"/>
                </a:solidFill>
              </a:rPr>
              <a:t>TEŞEKKÜRLER….</a:t>
            </a:r>
            <a:endParaRPr lang="tr-TR" sz="36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836613"/>
            <a:ext cx="8229600" cy="720725"/>
          </a:xfrm>
        </p:spPr>
        <p:txBody>
          <a:bodyPr/>
          <a:lstStyle/>
          <a:p>
            <a:pPr algn="l" eaLnBrk="1" hangingPunct="1"/>
            <a:r>
              <a:rPr lang="tr-TR" sz="1500" b="1" i="1" dirty="0" smtClean="0">
                <a:solidFill>
                  <a:srgbClr val="009900"/>
                </a:solidFill>
                <a:latin typeface="Times New Roman" pitchFamily="18" charset="0"/>
              </a:rPr>
              <a:t>Thermoins-P.P.  Dış Cephe Yalıtım Sıvası (Perlitli&amp;</a:t>
            </a:r>
            <a:r>
              <a:rPr lang="tr-TR" sz="1500" b="1" i="1" dirty="0" err="1" smtClean="0">
                <a:solidFill>
                  <a:srgbClr val="009900"/>
                </a:solidFill>
                <a:latin typeface="Times New Roman" pitchFamily="18" charset="0"/>
              </a:rPr>
              <a:t>Pomzalı</a:t>
            </a:r>
            <a:r>
              <a:rPr lang="tr-TR" sz="1500" b="1" i="1" dirty="0" smtClean="0">
                <a:solidFill>
                  <a:srgbClr val="009900"/>
                </a:solidFill>
                <a:latin typeface="Times New Roman" pitchFamily="18" charset="0"/>
              </a:rPr>
              <a:t>)</a:t>
            </a:r>
            <a:endParaRPr lang="tr-TR" sz="1500" b="1" dirty="0" smtClean="0">
              <a:latin typeface="Times New Roman" pitchFamily="18" charset="0"/>
            </a:endParaRPr>
          </a:p>
        </p:txBody>
      </p:sp>
      <p:graphicFrame>
        <p:nvGraphicFramePr>
          <p:cNvPr id="3074" name="Object 3"/>
          <p:cNvGraphicFramePr>
            <a:graphicFrameLocks noGrp="1" noChangeAspect="1"/>
          </p:cNvGraphicFramePr>
          <p:nvPr>
            <p:ph sz="quarter" idx="1"/>
          </p:nvPr>
        </p:nvGraphicFramePr>
        <p:xfrm>
          <a:off x="457200" y="1600200"/>
          <a:ext cx="4038600" cy="2184400"/>
        </p:xfrm>
        <a:graphic>
          <a:graphicData uri="http://schemas.openxmlformats.org/presentationml/2006/ole">
            <p:oleObj spid="_x0000_s3091" name="Grafik" r:id="rId3" imgW="3924198" imgH="2057468" progId="MSGraph.Chart.8">
              <p:embed followColorScheme="full"/>
            </p:oleObj>
          </a:graphicData>
        </a:graphic>
      </p:graphicFrame>
      <p:sp>
        <p:nvSpPr>
          <p:cNvPr id="3076" name="Rectangle 4"/>
          <p:cNvSpPr>
            <a:spLocks noGrp="1" noChangeArrowheads="1"/>
          </p:cNvSpPr>
          <p:nvPr>
            <p:ph sz="quarter" idx="2"/>
          </p:nvPr>
        </p:nvSpPr>
        <p:spPr>
          <a:xfrm>
            <a:off x="0" y="3141663"/>
            <a:ext cx="5508625" cy="3359171"/>
          </a:xfrm>
        </p:spPr>
        <p:txBody>
          <a:bodyPr/>
          <a:lstStyle/>
          <a:p>
            <a:pPr eaLnBrk="1" hangingPunct="1">
              <a:buFontTx/>
              <a:buNone/>
            </a:pPr>
            <a:r>
              <a:rPr lang="tr-TR" sz="900" u="sng" dirty="0" smtClean="0">
                <a:solidFill>
                  <a:srgbClr val="FF0000"/>
                </a:solidFill>
                <a:latin typeface="Times New Roman" pitchFamily="18" charset="0"/>
              </a:rPr>
              <a:t>Uygulama Alanları:</a:t>
            </a:r>
            <a:r>
              <a:rPr lang="tr-TR" sz="900" dirty="0" smtClean="0">
                <a:latin typeface="Times New Roman" pitchFamily="18" charset="0"/>
              </a:rPr>
              <a:t> Beton, tuğla, </a:t>
            </a:r>
            <a:r>
              <a:rPr lang="tr-TR" sz="900" dirty="0" err="1" smtClean="0">
                <a:latin typeface="Times New Roman" pitchFamily="18" charset="0"/>
              </a:rPr>
              <a:t>bims</a:t>
            </a:r>
            <a:r>
              <a:rPr lang="tr-TR" sz="900" dirty="0" smtClean="0">
                <a:latin typeface="Times New Roman" pitchFamily="18" charset="0"/>
              </a:rPr>
              <a:t>, </a:t>
            </a:r>
            <a:r>
              <a:rPr lang="tr-TR" sz="900" dirty="0" err="1" smtClean="0">
                <a:latin typeface="Times New Roman" pitchFamily="18" charset="0"/>
              </a:rPr>
              <a:t>gazbeton</a:t>
            </a:r>
            <a:r>
              <a:rPr lang="tr-TR" sz="900" dirty="0" smtClean="0">
                <a:latin typeface="Times New Roman" pitchFamily="18" charset="0"/>
              </a:rPr>
              <a:t>, eski sıva üzerine uygulanır. Ayrıca brüt beton, akrilik ve silikonlu yüzeylere ilave </a:t>
            </a:r>
            <a:r>
              <a:rPr lang="tr-TR" sz="900" dirty="0" err="1" smtClean="0">
                <a:latin typeface="Times New Roman" pitchFamily="18" charset="0"/>
              </a:rPr>
              <a:t>fixatör</a:t>
            </a:r>
            <a:r>
              <a:rPr lang="tr-TR" sz="900" dirty="0" smtClean="0">
                <a:latin typeface="Times New Roman" pitchFamily="18" charset="0"/>
              </a:rPr>
              <a:t> kullanarak uygulama yapılır. Kireçli ve alçılı yüzeylere direk uygulanmaz.</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Sıvanın Hazırlanışı:</a:t>
            </a:r>
            <a:r>
              <a:rPr lang="tr-TR" sz="900" dirty="0" smtClean="0">
                <a:latin typeface="Times New Roman" pitchFamily="18" charset="0"/>
              </a:rPr>
              <a:t> 20  </a:t>
            </a:r>
            <a:r>
              <a:rPr lang="tr-TR" sz="900" dirty="0" err="1" smtClean="0">
                <a:latin typeface="Times New Roman" pitchFamily="18" charset="0"/>
              </a:rPr>
              <a:t>kg.’lık</a:t>
            </a:r>
            <a:r>
              <a:rPr lang="tr-TR" sz="900" dirty="0" smtClean="0">
                <a:latin typeface="Times New Roman" pitchFamily="18" charset="0"/>
              </a:rPr>
              <a:t> </a:t>
            </a:r>
            <a:r>
              <a:rPr lang="tr-TR" sz="900" dirty="0" err="1" smtClean="0">
                <a:latin typeface="Times New Roman" pitchFamily="18" charset="0"/>
              </a:rPr>
              <a:t>Thermoins</a:t>
            </a:r>
            <a:r>
              <a:rPr lang="tr-TR" sz="900" dirty="0" smtClean="0">
                <a:latin typeface="Times New Roman" pitchFamily="18" charset="0"/>
              </a:rPr>
              <a:t> perlitli-</a:t>
            </a:r>
            <a:r>
              <a:rPr lang="tr-TR" sz="900" dirty="0" err="1" smtClean="0">
                <a:latin typeface="Times New Roman" pitchFamily="18" charset="0"/>
              </a:rPr>
              <a:t>pomzalı</a:t>
            </a:r>
            <a:r>
              <a:rPr lang="tr-TR" sz="900" dirty="0" smtClean="0">
                <a:latin typeface="Times New Roman" pitchFamily="18" charset="0"/>
              </a:rPr>
              <a:t> yalıtım sıvasının tamamı 15–16 </a:t>
            </a:r>
            <a:r>
              <a:rPr lang="tr-TR" sz="900" dirty="0" err="1" smtClean="0">
                <a:latin typeface="Times New Roman" pitchFamily="18" charset="0"/>
              </a:rPr>
              <a:t>lt</a:t>
            </a:r>
            <a:r>
              <a:rPr lang="tr-TR" sz="900" dirty="0" smtClean="0">
                <a:latin typeface="Times New Roman" pitchFamily="18" charset="0"/>
              </a:rPr>
              <a:t>. su ile 6-8 </a:t>
            </a:r>
            <a:r>
              <a:rPr lang="tr-TR" sz="900" dirty="0" err="1" smtClean="0">
                <a:latin typeface="Times New Roman" pitchFamily="18" charset="0"/>
              </a:rPr>
              <a:t>dk</a:t>
            </a:r>
            <a:r>
              <a:rPr lang="tr-TR" sz="900" dirty="0" smtClean="0">
                <a:latin typeface="Times New Roman" pitchFamily="18" charset="0"/>
              </a:rPr>
              <a:t> karışım homojen oluncaya dek düşük devirli </a:t>
            </a:r>
            <a:r>
              <a:rPr lang="tr-TR" sz="900" dirty="0" err="1" smtClean="0">
                <a:latin typeface="Times New Roman" pitchFamily="18" charset="0"/>
              </a:rPr>
              <a:t>mixer</a:t>
            </a:r>
            <a:r>
              <a:rPr lang="tr-TR" sz="900" dirty="0" smtClean="0">
                <a:latin typeface="Times New Roman" pitchFamily="18" charset="0"/>
              </a:rPr>
              <a:t> ile karıştırılır. Suyun tamamı bir defada konmayıp kademeli olarak ilave edilir. Bir torbanın tamamının aynı anda karıştırılması ve kullanılması önerilir. Hazırlanan karışım 2 saat içinde kullanılmalıdır. Karışım mala ya da makine ile yüzeye uygulanabilir.</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Uygulama Sıcaklığı:</a:t>
            </a:r>
            <a:r>
              <a:rPr lang="tr-TR" sz="900" dirty="0" smtClean="0">
                <a:latin typeface="Times New Roman" pitchFamily="18" charset="0"/>
              </a:rPr>
              <a:t> +5 ºC üzerinde uygulama yapılabilir. Aşırı rüzgârda ve direk güneş ışığı altında uygulama yapmamaya dikkat edilmelidir.</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Saklama Koşulları:</a:t>
            </a:r>
            <a:r>
              <a:rPr lang="tr-TR" sz="900" dirty="0" smtClean="0">
                <a:latin typeface="Times New Roman" pitchFamily="18" charset="0"/>
              </a:rPr>
              <a:t> Kuru ortamda ve su ile temasın olmadan +5 C° ve üzerinde muhafaza edilir.</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Uygulama: </a:t>
            </a:r>
            <a:r>
              <a:rPr lang="tr-TR" sz="900" dirty="0" smtClean="0">
                <a:latin typeface="Times New Roman" pitchFamily="18" charset="0"/>
              </a:rPr>
              <a:t>Duvar zayıf tutunan malzemeden ayrılmalı ve temizlenmelidir. Uygulama öncesi duvar yüzeyi nemlendirilmelidir. Bozukluklar varsa düzeltilmelidir. Bina yüzeyine düzgün aralıklarla </a:t>
            </a:r>
            <a:r>
              <a:rPr lang="tr-TR" sz="900" dirty="0" err="1" smtClean="0">
                <a:latin typeface="Times New Roman" pitchFamily="18" charset="0"/>
              </a:rPr>
              <a:t>anolar</a:t>
            </a:r>
            <a:r>
              <a:rPr lang="tr-TR" sz="900" dirty="0" smtClean="0">
                <a:latin typeface="Times New Roman" pitchFamily="18" charset="0"/>
              </a:rPr>
              <a:t> monte edilir. Önceden hazırlanmış malzeme </a:t>
            </a:r>
            <a:r>
              <a:rPr lang="tr-TR" sz="900" dirty="0" err="1" smtClean="0">
                <a:latin typeface="Times New Roman" pitchFamily="18" charset="0"/>
              </a:rPr>
              <a:t>anolar</a:t>
            </a:r>
            <a:r>
              <a:rPr lang="tr-TR" sz="900" dirty="0" smtClean="0">
                <a:latin typeface="Times New Roman" pitchFamily="18" charset="0"/>
              </a:rPr>
              <a:t> arasına çelik mala ya da sıva makinesi ile doldurulur. Daha sonra </a:t>
            </a:r>
            <a:r>
              <a:rPr lang="tr-TR" sz="900" dirty="0" err="1" smtClean="0">
                <a:latin typeface="Times New Roman" pitchFamily="18" charset="0"/>
              </a:rPr>
              <a:t>anolar</a:t>
            </a:r>
            <a:r>
              <a:rPr lang="tr-TR" sz="900" dirty="0" smtClean="0">
                <a:latin typeface="Times New Roman" pitchFamily="18" charset="0"/>
              </a:rPr>
              <a:t> arasındaki sıva fazlası mastar ile düzeltilir. Uygulamadan sonra hava şartları dikkate alınarak 2–5 gün belirli aralıklarla nemlendirilmelidir.</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Malzeme Tüketimi</a:t>
            </a:r>
            <a:r>
              <a:rPr lang="tr-TR" sz="900" dirty="0" smtClean="0">
                <a:latin typeface="Times New Roman" pitchFamily="18" charset="0"/>
              </a:rPr>
              <a:t>: 1 cm kalınlık için 1 m</a:t>
            </a:r>
            <a:r>
              <a:rPr lang="tr-TR" sz="900" baseline="30000" dirty="0" smtClean="0">
                <a:latin typeface="Times New Roman" pitchFamily="18" charset="0"/>
              </a:rPr>
              <a:t>2</a:t>
            </a:r>
            <a:r>
              <a:rPr lang="tr-TR" sz="900" dirty="0" smtClean="0">
                <a:latin typeface="Times New Roman" pitchFamily="18" charset="0"/>
              </a:rPr>
              <a:t> yüzeyde 4-4.5 </a:t>
            </a:r>
            <a:r>
              <a:rPr lang="tr-TR" sz="900" dirty="0" err="1" smtClean="0">
                <a:latin typeface="Times New Roman" pitchFamily="18" charset="0"/>
              </a:rPr>
              <a:t>kg'dır</a:t>
            </a:r>
            <a:r>
              <a:rPr lang="tr-TR" sz="900" dirty="0" smtClean="0">
                <a:latin typeface="Times New Roman" pitchFamily="18" charset="0"/>
              </a:rPr>
              <a:t>.</a:t>
            </a:r>
          </a:p>
        </p:txBody>
      </p:sp>
      <p:pic>
        <p:nvPicPr>
          <p:cNvPr id="3077" name="Picture 5" descr="thermoins"/>
          <p:cNvPicPr>
            <a:picLocks noChangeAspect="1" noChangeArrowheads="1"/>
          </p:cNvPicPr>
          <p:nvPr/>
        </p:nvPicPr>
        <p:blipFill>
          <a:blip r:embed="rId4"/>
          <a:srcRect/>
          <a:stretch>
            <a:fillRect/>
          </a:stretch>
        </p:blipFill>
        <p:spPr bwMode="auto">
          <a:xfrm>
            <a:off x="468313" y="188913"/>
            <a:ext cx="2286000" cy="838200"/>
          </a:xfrm>
          <a:prstGeom prst="rect">
            <a:avLst/>
          </a:prstGeom>
          <a:noFill/>
          <a:ln w="9525">
            <a:noFill/>
            <a:miter lim="800000"/>
            <a:headEnd/>
            <a:tailEnd/>
          </a:ln>
        </p:spPr>
      </p:pic>
      <p:graphicFrame>
        <p:nvGraphicFramePr>
          <p:cNvPr id="206905" name="Group 57"/>
          <p:cNvGraphicFramePr>
            <a:graphicFrameLocks noGrp="1"/>
          </p:cNvGraphicFramePr>
          <p:nvPr>
            <p:ph sz="half" idx="3"/>
          </p:nvPr>
        </p:nvGraphicFramePr>
        <p:xfrm>
          <a:off x="5572132" y="414284"/>
          <a:ext cx="3571868" cy="6314313"/>
        </p:xfrm>
        <a:graphic>
          <a:graphicData uri="http://schemas.openxmlformats.org/drawingml/2006/table">
            <a:tbl>
              <a:tblPr/>
              <a:tblGrid>
                <a:gridCol w="1438855"/>
                <a:gridCol w="2133013"/>
              </a:tblGrid>
              <a:tr h="64194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sz="1500" b="1" i="0" u="none" strike="noStrike" cap="none" normalizeH="0" baseline="0" dirty="0" smtClean="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700" b="0" i="0" u="none" strike="noStrike" cap="none" normalizeH="0" baseline="0" dirty="0" smtClean="0">
                          <a:ln>
                            <a:noFill/>
                          </a:ln>
                          <a:solidFill>
                            <a:srgbClr val="FF0000"/>
                          </a:solidFill>
                          <a:effectLst/>
                          <a:latin typeface="Times New Roman" pitchFamily="18" charset="0"/>
                        </a:rPr>
                        <a:t>TEKNİK ÖZELLİKLER</a:t>
                      </a:r>
                      <a:r>
                        <a:rPr kumimoji="0" lang="tr-TR" sz="1800" b="1" i="1" u="none" strike="noStrike" cap="none" normalizeH="0" baseline="0" dirty="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tr-TR"/>
                    </a:p>
                  </a:txBody>
                  <a:tcPr/>
                </a:tc>
              </a:tr>
              <a:tr h="3366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500" b="1" i="0" u="none" strike="noStrike" cap="none" normalizeH="0" baseline="0" dirty="0" smtClean="0">
                          <a:ln>
                            <a:noFill/>
                          </a:ln>
                          <a:solidFill>
                            <a:schemeClr val="tx1"/>
                          </a:solidFill>
                          <a:effectLst/>
                          <a:latin typeface="Times New Roman" pitchFamily="18" charset="0"/>
                        </a:rPr>
                        <a:t>Görünüş</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500" b="0" i="0" u="none" strike="noStrike" cap="none" normalizeH="0" baseline="0" smtClean="0">
                          <a:ln>
                            <a:noFill/>
                          </a:ln>
                          <a:solidFill>
                            <a:schemeClr val="tx1"/>
                          </a:solidFill>
                          <a:effectLst/>
                          <a:latin typeface="Times New Roman" pitchFamily="18" charset="0"/>
                        </a:rPr>
                        <a:t>Beyaz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59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dirty="0" smtClean="0">
                          <a:ln>
                            <a:noFill/>
                          </a:ln>
                          <a:solidFill>
                            <a:schemeClr val="tx1"/>
                          </a:solidFill>
                          <a:effectLst/>
                          <a:latin typeface="Times New Roman" pitchFamily="18" charset="0"/>
                        </a:rPr>
                        <a:t>Kuru Yoğunluk</a:t>
                      </a:r>
                      <a:r>
                        <a:rPr kumimoji="0" lang="tr-TR" sz="2800" b="1" i="0" u="none" strike="noStrike" cap="none" normalizeH="0" baseline="0" dirty="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390 ± 50 (kg/m³)</a:t>
                      </a:r>
                      <a:r>
                        <a:rPr kumimoji="0" lang="tr-TR" sz="2800" b="0" i="0" u="none" strike="noStrike" cap="none" normalizeH="0" baseline="0" dirty="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27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Isı İletkenlik</a:t>
                      </a:r>
                      <a:r>
                        <a:rPr kumimoji="0" lang="tr-TR" sz="2800" b="1" i="0" u="none" strike="noStrike" cap="none" normalizeH="0" baseline="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T1 0.090  W/</a:t>
                      </a:r>
                      <a:r>
                        <a:rPr kumimoji="0" lang="tr-TR" sz="1100" b="0" i="0" u="none" strike="noStrike" cap="none" normalizeH="0" baseline="0" dirty="0" err="1" smtClean="0">
                          <a:ln>
                            <a:noFill/>
                          </a:ln>
                          <a:solidFill>
                            <a:schemeClr val="tx1"/>
                          </a:solidFill>
                          <a:effectLst/>
                          <a:latin typeface="Times New Roman" pitchFamily="18" charset="0"/>
                        </a:rPr>
                        <a:t>mK</a:t>
                      </a:r>
                      <a:r>
                        <a:rPr kumimoji="0" lang="tr-TR" sz="2800" b="0" i="0" u="none" strike="noStrike" cap="none" normalizeH="0" baseline="0" dirty="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52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Basınç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CS II 2.00 N/mm²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1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Bağ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&gt; 0.30 N/mm²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29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Su Emme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W1 0,20 kg/ m² </a:t>
                      </a:r>
                      <a:r>
                        <a:rPr kumimoji="0" lang="tr-TR" sz="1100" b="0" i="0" u="none" strike="noStrike" cap="none" normalizeH="0" baseline="0" dirty="0" err="1" smtClean="0">
                          <a:ln>
                            <a:noFill/>
                          </a:ln>
                          <a:solidFill>
                            <a:schemeClr val="tx1"/>
                          </a:solidFill>
                          <a:effectLst/>
                          <a:latin typeface="Times New Roman" pitchFamily="18" charset="0"/>
                        </a:rPr>
                        <a:t>min</a:t>
                      </a:r>
                      <a:r>
                        <a:rPr kumimoji="0" lang="tr-TR" sz="1100" b="0" i="0" u="none" strike="noStrike" cap="none" normalizeH="0" baseline="0" dirty="0" smtClean="0">
                          <a:ln>
                            <a:noFill/>
                          </a:ln>
                          <a:solidFill>
                            <a:schemeClr val="tx1"/>
                          </a:solidFill>
                          <a:effectLst/>
                          <a:latin typeface="Times New Roman" pitchFamily="18" charset="0"/>
                        </a:rPr>
                        <a:t> </a:t>
                      </a:r>
                      <a:r>
                        <a:rPr kumimoji="0" lang="tr-TR" sz="1100" b="0" i="0" u="none" strike="noStrike" cap="none" normalizeH="0" baseline="30000" dirty="0" smtClean="0">
                          <a:ln>
                            <a:noFill/>
                          </a:ln>
                          <a:solidFill>
                            <a:schemeClr val="tx1"/>
                          </a:solidFill>
                          <a:effectLst/>
                          <a:latin typeface="Times New Roman" pitchFamily="18" charset="0"/>
                        </a:rPr>
                        <a:t>0.5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1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Buhar Difüzyonu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4,30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1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Yangın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A1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29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Atmosfer Ortam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smtClean="0">
                          <a:ln>
                            <a:noFill/>
                          </a:ln>
                          <a:solidFill>
                            <a:schemeClr val="tx1"/>
                          </a:solidFill>
                          <a:effectLst/>
                          <a:latin typeface="Times New Roman" pitchFamily="18" charset="0"/>
                        </a:rPr>
                        <a:t>Dayanıklı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29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Boyaya Hazır Olma Süresi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smtClean="0">
                          <a:ln>
                            <a:noFill/>
                          </a:ln>
                          <a:solidFill>
                            <a:schemeClr val="tx1"/>
                          </a:solidFill>
                          <a:effectLst/>
                          <a:latin typeface="Times New Roman" pitchFamily="18" charset="0"/>
                        </a:rPr>
                        <a:t>Uygun ortamda 48 saat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29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Saklama Süresi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12 Ay ( Uygun ortamda )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1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Uygulama Şekli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err="1" smtClean="0">
                          <a:ln>
                            <a:noFill/>
                          </a:ln>
                          <a:solidFill>
                            <a:schemeClr val="tx1"/>
                          </a:solidFill>
                          <a:effectLst/>
                          <a:latin typeface="Times New Roman" pitchFamily="18" charset="0"/>
                        </a:rPr>
                        <a:t>Manuel</a:t>
                      </a:r>
                      <a:r>
                        <a:rPr kumimoji="0" lang="tr-TR" sz="1100" b="0" i="0" u="none" strike="noStrike" cap="none" normalizeH="0" baseline="0" dirty="0" smtClean="0">
                          <a:ln>
                            <a:noFill/>
                          </a:ln>
                          <a:solidFill>
                            <a:schemeClr val="tx1"/>
                          </a:solidFill>
                          <a:effectLst/>
                          <a:latin typeface="Times New Roman" pitchFamily="18" charset="0"/>
                        </a:rPr>
                        <a:t> ve Makine ile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08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sz="1100" b="1" i="0" u="none" strike="noStrike" cap="none" normalizeH="0" baseline="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Tüketim (1 cm/m² için)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4,0-4,5 kg/1m </a:t>
                      </a:r>
                      <a:r>
                        <a:rPr kumimoji="0" lang="tr-TR" sz="1100" b="0" i="0" u="none" strike="noStrike" cap="none" normalizeH="0" baseline="30000" dirty="0" smtClean="0">
                          <a:ln>
                            <a:noFill/>
                          </a:ln>
                          <a:solidFill>
                            <a:schemeClr val="tx1"/>
                          </a:solidFill>
                          <a:effectLst/>
                          <a:latin typeface="Times New Roman" pitchFamily="18" charset="0"/>
                        </a:rPr>
                        <a:t>2  </a:t>
                      </a:r>
                      <a:r>
                        <a:rPr kumimoji="0" lang="tr-TR" sz="1100" b="0" i="0" u="none" strike="noStrike" cap="none" normalizeH="0" baseline="0" dirty="0" smtClean="0">
                          <a:ln>
                            <a:noFill/>
                          </a:ln>
                          <a:solidFill>
                            <a:schemeClr val="tx1"/>
                          </a:solidFill>
                          <a:effectLst/>
                          <a:latin typeface="Times New Roman" pitchFamily="18" charset="0"/>
                        </a:rPr>
                        <a:t> 1cm </a:t>
                      </a:r>
                      <a:r>
                        <a:rPr kumimoji="0" lang="tr-TR" sz="1100" b="0" i="0" u="none" strike="noStrike" cap="none" normalizeH="0" baseline="0" dirty="0" err="1" smtClean="0">
                          <a:ln>
                            <a:noFill/>
                          </a:ln>
                          <a:solidFill>
                            <a:schemeClr val="tx1"/>
                          </a:solidFill>
                          <a:effectLst/>
                          <a:latin typeface="Times New Roman" pitchFamily="18" charset="0"/>
                        </a:rPr>
                        <a:t>Thermo</a:t>
                      </a:r>
                      <a:r>
                        <a:rPr kumimoji="0" lang="tr-TR" sz="1100" b="0" i="0" u="none" strike="noStrike" cap="none" normalizeH="0" baseline="0" dirty="0" smtClean="0">
                          <a:ln>
                            <a:noFill/>
                          </a:ln>
                          <a:solidFill>
                            <a:schemeClr val="tx1"/>
                          </a:solidFill>
                          <a:effectLst/>
                          <a:latin typeface="Times New Roman" pitchFamily="18" charset="0"/>
                        </a:rPr>
                        <a:t>-INS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24" name="Rectangle 53"/>
          <p:cNvSpPr>
            <a:spLocks noChangeArrowheads="1"/>
          </p:cNvSpPr>
          <p:nvPr/>
        </p:nvSpPr>
        <p:spPr bwMode="auto">
          <a:xfrm>
            <a:off x="1547813" y="1674813"/>
            <a:ext cx="3816350" cy="1200329"/>
          </a:xfrm>
          <a:prstGeom prst="rect">
            <a:avLst/>
          </a:prstGeom>
          <a:noFill/>
          <a:ln w="9525">
            <a:noFill/>
            <a:miter lim="800000"/>
            <a:headEnd/>
            <a:tailEnd/>
          </a:ln>
        </p:spPr>
        <p:txBody>
          <a:bodyPr anchor="ctr">
            <a:spAutoFit/>
          </a:bodyPr>
          <a:lstStyle/>
          <a:p>
            <a:r>
              <a:rPr lang="tr-TR" sz="900" dirty="0">
                <a:latin typeface="Times New Roman" pitchFamily="18" charset="0"/>
              </a:rPr>
              <a:t>Thermoins Perlitli-</a:t>
            </a:r>
            <a:r>
              <a:rPr lang="tr-TR" sz="900" dirty="0" err="1">
                <a:latin typeface="Times New Roman" pitchFamily="18" charset="0"/>
              </a:rPr>
              <a:t>Pomzalı</a:t>
            </a:r>
            <a:r>
              <a:rPr lang="tr-TR" sz="900" dirty="0">
                <a:latin typeface="Times New Roman" pitchFamily="18" charset="0"/>
              </a:rPr>
              <a:t> ısı yalıtım sıvası, iç ve dış cephelerde kullanılır. Perlit ve </a:t>
            </a:r>
            <a:r>
              <a:rPr lang="tr-TR" sz="900" dirty="0" err="1">
                <a:latin typeface="Times New Roman" pitchFamily="18" charset="0"/>
              </a:rPr>
              <a:t>pomza</a:t>
            </a:r>
            <a:r>
              <a:rPr lang="tr-TR" sz="900" dirty="0">
                <a:latin typeface="Times New Roman" pitchFamily="18" charset="0"/>
              </a:rPr>
              <a:t> agregaları hidrolik bağlayıcı ve üstün performans sağlayıcı doğal hammaddelerle desteklenerek oluşturulmuş, </a:t>
            </a:r>
            <a:r>
              <a:rPr lang="tr-TR" sz="900" dirty="0" smtClean="0">
                <a:latin typeface="Times New Roman" pitchFamily="18" charset="0"/>
              </a:rPr>
              <a:t>ısı, su, ses </a:t>
            </a:r>
            <a:r>
              <a:rPr lang="tr-TR" sz="900" dirty="0">
                <a:latin typeface="Times New Roman" pitchFamily="18" charset="0"/>
              </a:rPr>
              <a:t>ve yangın yalıtımı sağlayan ekolojik bir yalıtım sıvasıdır. % 30–40 ısı yalıtımı sağlar, Sıva olarak uygulandığı için ısı köprüleri oluşturmaz. A1 sınıfı yanmaz malzemedir, Nefes alabilen malzemedir, Hafif yapısı ile yapılara yük bindirmez, </a:t>
            </a:r>
            <a:r>
              <a:rPr lang="tr-TR" sz="900" dirty="0" smtClean="0">
                <a:latin typeface="Times New Roman" pitchFamily="18" charset="0"/>
              </a:rPr>
              <a:t>Kanserojen </a:t>
            </a:r>
            <a:r>
              <a:rPr lang="tr-TR" sz="900" dirty="0">
                <a:latin typeface="Times New Roman" pitchFamily="18" charset="0"/>
              </a:rPr>
              <a:t>madde içermez. Ses yalıtımı </a:t>
            </a:r>
            <a:r>
              <a:rPr lang="tr-TR" sz="900" dirty="0" smtClean="0">
                <a:latin typeface="Times New Roman" pitchFamily="18" charset="0"/>
              </a:rPr>
              <a:t>sağlar.Asit </a:t>
            </a:r>
            <a:r>
              <a:rPr lang="tr-TR" sz="900" dirty="0">
                <a:latin typeface="Times New Roman" pitchFamily="18" charset="0"/>
              </a:rPr>
              <a:t>yağmurlarına dayanıklı olup, rutubet ve nemi önleyerek, küf ve mantar oluşumunu </a:t>
            </a:r>
            <a:r>
              <a:rPr lang="tr-TR" sz="900" dirty="0" smtClean="0">
                <a:latin typeface="Times New Roman" pitchFamily="18" charset="0"/>
              </a:rPr>
              <a:t>engeller.</a:t>
            </a:r>
            <a:endParaRPr lang="tr-TR" dirty="0">
              <a:latin typeface="Times New Roman" pitchFamily="18" charset="0"/>
            </a:endParaRPr>
          </a:p>
        </p:txBody>
      </p:sp>
      <p:pic>
        <p:nvPicPr>
          <p:cNvPr id="3125" name="Picture 55" descr="prekast"/>
          <p:cNvPicPr>
            <a:picLocks noChangeAspect="1" noChangeArrowheads="1"/>
          </p:cNvPicPr>
          <p:nvPr/>
        </p:nvPicPr>
        <p:blipFill>
          <a:blip r:embed="rId5"/>
          <a:srcRect/>
          <a:stretch>
            <a:fillRect/>
          </a:stretch>
        </p:blipFill>
        <p:spPr bwMode="auto">
          <a:xfrm>
            <a:off x="539750" y="1412875"/>
            <a:ext cx="1008063" cy="17287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323850" y="1125538"/>
            <a:ext cx="8229600" cy="292100"/>
          </a:xfrm>
        </p:spPr>
        <p:txBody>
          <a:bodyPr/>
          <a:lstStyle/>
          <a:p>
            <a:pPr algn="l" eaLnBrk="1" hangingPunct="1"/>
            <a:r>
              <a:rPr lang="tr-TR" sz="1700" b="1" i="1" smtClean="0">
                <a:solidFill>
                  <a:srgbClr val="009900"/>
                </a:solidFill>
                <a:latin typeface="Times New Roman" pitchFamily="18" charset="0"/>
              </a:rPr>
              <a:t>Thermoins-İç   Cephe Yalıtım Sıvası </a:t>
            </a:r>
            <a:endParaRPr lang="tr-TR" sz="1700" b="1" smtClean="0">
              <a:latin typeface="Times New Roman" pitchFamily="18" charset="0"/>
            </a:endParaRPr>
          </a:p>
        </p:txBody>
      </p:sp>
      <p:graphicFrame>
        <p:nvGraphicFramePr>
          <p:cNvPr id="4098" name="Object 3"/>
          <p:cNvGraphicFramePr>
            <a:graphicFrameLocks noGrp="1" noChangeAspect="1"/>
          </p:cNvGraphicFramePr>
          <p:nvPr>
            <p:ph sz="quarter" idx="1"/>
          </p:nvPr>
        </p:nvGraphicFramePr>
        <p:xfrm>
          <a:off x="457200" y="1600200"/>
          <a:ext cx="4038600" cy="2184400"/>
        </p:xfrm>
        <a:graphic>
          <a:graphicData uri="http://schemas.openxmlformats.org/presentationml/2006/ole">
            <p:oleObj spid="_x0000_s4115" name="Grafik" r:id="rId3" imgW="3924198" imgH="2057468" progId="MSGraph.Chart.8">
              <p:embed followColorScheme="full"/>
            </p:oleObj>
          </a:graphicData>
        </a:graphic>
      </p:graphicFrame>
      <p:sp>
        <p:nvSpPr>
          <p:cNvPr id="4100" name="Rectangle 4"/>
          <p:cNvSpPr>
            <a:spLocks noGrp="1" noChangeArrowheads="1"/>
          </p:cNvSpPr>
          <p:nvPr>
            <p:ph sz="quarter" idx="2"/>
          </p:nvPr>
        </p:nvSpPr>
        <p:spPr>
          <a:xfrm>
            <a:off x="0" y="3284538"/>
            <a:ext cx="5508625" cy="3287734"/>
          </a:xfrm>
        </p:spPr>
        <p:txBody>
          <a:bodyPr/>
          <a:lstStyle/>
          <a:p>
            <a:pPr eaLnBrk="1" hangingPunct="1">
              <a:buFontTx/>
              <a:buNone/>
            </a:pPr>
            <a:r>
              <a:rPr lang="tr-TR" sz="900" u="sng" dirty="0" smtClean="0">
                <a:solidFill>
                  <a:srgbClr val="FF0000"/>
                </a:solidFill>
                <a:latin typeface="Times New Roman" pitchFamily="18" charset="0"/>
              </a:rPr>
              <a:t>Uygulama Alanları:</a:t>
            </a:r>
            <a:r>
              <a:rPr lang="tr-TR" sz="900" dirty="0" smtClean="0">
                <a:latin typeface="Times New Roman" pitchFamily="18" charset="0"/>
              </a:rPr>
              <a:t> İç cephe yalıtımı sağlamak istediğiniz ortamlarda; beton, betonarme, </a:t>
            </a:r>
            <a:r>
              <a:rPr lang="tr-TR" sz="900" dirty="0" err="1" smtClean="0">
                <a:latin typeface="Times New Roman" pitchFamily="18" charset="0"/>
              </a:rPr>
              <a:t>bims</a:t>
            </a:r>
            <a:r>
              <a:rPr lang="tr-TR" sz="900" dirty="0" smtClean="0">
                <a:latin typeface="Times New Roman" pitchFamily="18" charset="0"/>
              </a:rPr>
              <a:t>, gaz beton, tuğla, </a:t>
            </a:r>
            <a:r>
              <a:rPr lang="tr-TR" sz="900" dirty="0" err="1" smtClean="0">
                <a:latin typeface="Times New Roman" pitchFamily="18" charset="0"/>
              </a:rPr>
              <a:t>izotuğla</a:t>
            </a:r>
            <a:r>
              <a:rPr lang="tr-TR" sz="900" dirty="0" smtClean="0">
                <a:latin typeface="Times New Roman" pitchFamily="18" charset="0"/>
              </a:rPr>
              <a:t>, </a:t>
            </a:r>
            <a:r>
              <a:rPr lang="tr-TR" sz="900" dirty="0" err="1" smtClean="0">
                <a:latin typeface="Times New Roman" pitchFamily="18" charset="0"/>
              </a:rPr>
              <a:t>alçıpan</a:t>
            </a:r>
            <a:r>
              <a:rPr lang="tr-TR" sz="900" dirty="0" smtClean="0">
                <a:latin typeface="Times New Roman" pitchFamily="18" charset="0"/>
              </a:rPr>
              <a:t>, </a:t>
            </a:r>
            <a:r>
              <a:rPr lang="tr-TR" sz="900" dirty="0" err="1" smtClean="0">
                <a:latin typeface="Times New Roman" pitchFamily="18" charset="0"/>
              </a:rPr>
              <a:t>betopan</a:t>
            </a:r>
            <a:r>
              <a:rPr lang="tr-TR" sz="900" dirty="0" smtClean="0">
                <a:latin typeface="Times New Roman" pitchFamily="18" charset="0"/>
              </a:rPr>
              <a:t>, OSB, çelik yapılar ve eski yapıların restorasyonun da güvenle uygulayabilirsiniz. Uygulama yapılacak yüzeylerin kuru ve temiz olması gerekmektedir. Eğer uygulama yapılacak yüzeyler bozuk ise bunların sıva öncesi giderilmesi gerekir.</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Sıvanın Hazırlanışı:</a:t>
            </a:r>
            <a:r>
              <a:rPr lang="tr-TR" sz="900" dirty="0" smtClean="0">
                <a:latin typeface="Times New Roman" pitchFamily="18" charset="0"/>
              </a:rPr>
              <a:t>Bir torba THERMO-INS İç Sıvanın tamamı karışımın yapılacağı kaba boşaltılır ve 16-17 litre su ilave edilerek mikserle 6-8 </a:t>
            </a:r>
            <a:r>
              <a:rPr lang="tr-TR" sz="900" dirty="0" err="1" smtClean="0">
                <a:latin typeface="Times New Roman" pitchFamily="18" charset="0"/>
              </a:rPr>
              <a:t>dk</a:t>
            </a:r>
            <a:r>
              <a:rPr lang="tr-TR" sz="900" dirty="0" smtClean="0">
                <a:latin typeface="Times New Roman" pitchFamily="18" charset="0"/>
              </a:rPr>
              <a:t> karışım homojen oluncaya dek düşük devirli </a:t>
            </a:r>
            <a:r>
              <a:rPr lang="tr-TR" sz="900" dirty="0" err="1" smtClean="0">
                <a:latin typeface="Times New Roman" pitchFamily="18" charset="0"/>
              </a:rPr>
              <a:t>mixer</a:t>
            </a:r>
            <a:r>
              <a:rPr lang="tr-TR" sz="900" dirty="0" smtClean="0">
                <a:latin typeface="Times New Roman" pitchFamily="18" charset="0"/>
              </a:rPr>
              <a:t> ile karıştırılır. Suyun tamamı bir defada konmayıp kademeli olarak ilave edilir. Bir torbanın tamamının aynı anda karıştırılması ve kullanılması önerilir. Hazırlanan karışım 2 saat içinde kullanılmalıdır. Karışım mala ya da makine ile yüzeye uygulanabilir.</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Uygulama Sıcaklığı:</a:t>
            </a:r>
            <a:r>
              <a:rPr lang="tr-TR" sz="900" dirty="0" smtClean="0">
                <a:latin typeface="Times New Roman" pitchFamily="18" charset="0"/>
              </a:rPr>
              <a:t> +5 ºC üzerinde uygulama yapılabilir. Aşırı rüzgârda ve direk güneş ışığı altında uygulama yapmamaya dikkat edilmelidir.</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Saklama Koşulları:</a:t>
            </a:r>
            <a:r>
              <a:rPr lang="tr-TR" sz="900" dirty="0" smtClean="0">
                <a:latin typeface="Times New Roman" pitchFamily="18" charset="0"/>
              </a:rPr>
              <a:t> Kuru ortamda ve su ile temasın olmadan +5 C° ve üzerinde muhafaza edilir.</a:t>
            </a:r>
          </a:p>
          <a:p>
            <a:pPr eaLnBrk="1" hangingPunct="1">
              <a:buFontTx/>
              <a:buNone/>
            </a:pPr>
            <a:endParaRPr lang="tr-TR" sz="900" dirty="0" smtClean="0">
              <a:latin typeface="Times New Roman" pitchFamily="18" charset="0"/>
            </a:endParaRPr>
          </a:p>
          <a:p>
            <a:pPr eaLnBrk="1" hangingPunct="1">
              <a:buFontTx/>
              <a:buNone/>
            </a:pPr>
            <a:r>
              <a:rPr lang="tr-TR" sz="900" u="sng" dirty="0" smtClean="0">
                <a:solidFill>
                  <a:srgbClr val="FF0000"/>
                </a:solidFill>
                <a:latin typeface="Times New Roman" pitchFamily="18" charset="0"/>
              </a:rPr>
              <a:t>Uygulama: </a:t>
            </a:r>
            <a:r>
              <a:rPr lang="tr-TR" sz="900" dirty="0" smtClean="0">
                <a:latin typeface="Times New Roman" pitchFamily="18" charset="0"/>
              </a:rPr>
              <a:t>Duvar zayıf tutunan malzemeden ayrılmalı. Bozukluklar varsa düzeltilmelidir. Bina yüzeyine düzgün aralıklarla </a:t>
            </a:r>
            <a:r>
              <a:rPr lang="tr-TR" sz="900" dirty="0" err="1" smtClean="0">
                <a:latin typeface="Times New Roman" pitchFamily="18" charset="0"/>
              </a:rPr>
              <a:t>anolar</a:t>
            </a:r>
            <a:r>
              <a:rPr lang="tr-TR" sz="900" dirty="0" smtClean="0">
                <a:latin typeface="Times New Roman" pitchFamily="18" charset="0"/>
              </a:rPr>
              <a:t> monte edilir. Önceden hazırlanmış malzeme </a:t>
            </a:r>
            <a:r>
              <a:rPr lang="tr-TR" sz="900" dirty="0" err="1" smtClean="0">
                <a:latin typeface="Times New Roman" pitchFamily="18" charset="0"/>
              </a:rPr>
              <a:t>anolar</a:t>
            </a:r>
            <a:r>
              <a:rPr lang="tr-TR" sz="900" dirty="0" smtClean="0">
                <a:latin typeface="Times New Roman" pitchFamily="18" charset="0"/>
              </a:rPr>
              <a:t> arasına çelik mala ya da sıva makinesi ile doldurulur. Daha sonra </a:t>
            </a:r>
            <a:r>
              <a:rPr lang="tr-TR" sz="900" dirty="0" err="1" smtClean="0">
                <a:latin typeface="Times New Roman" pitchFamily="18" charset="0"/>
              </a:rPr>
              <a:t>anolar</a:t>
            </a:r>
            <a:r>
              <a:rPr lang="tr-TR" sz="900" dirty="0" smtClean="0">
                <a:latin typeface="Times New Roman" pitchFamily="18" charset="0"/>
              </a:rPr>
              <a:t> arasındaki sıva fazlası mastar ile düzeltilir. Çelik mala ile yüzeye düz ya da dekoratif </a:t>
            </a:r>
            <a:r>
              <a:rPr lang="tr-TR" sz="900" dirty="0" err="1" smtClean="0">
                <a:latin typeface="Times New Roman" pitchFamily="18" charset="0"/>
              </a:rPr>
              <a:t>tekstürlü</a:t>
            </a:r>
            <a:r>
              <a:rPr lang="tr-TR" sz="900" dirty="0" smtClean="0">
                <a:latin typeface="Times New Roman" pitchFamily="18" charset="0"/>
              </a:rPr>
              <a:t> görünüm verilir.</a:t>
            </a:r>
          </a:p>
          <a:p>
            <a:pPr eaLnBrk="1" hangingPunct="1">
              <a:buFontTx/>
              <a:buNone/>
            </a:pPr>
            <a:endParaRPr lang="tr-TR" sz="900" u="sng" dirty="0" smtClean="0">
              <a:solidFill>
                <a:srgbClr val="FF0000"/>
              </a:solidFill>
              <a:latin typeface="Times New Roman" pitchFamily="18" charset="0"/>
            </a:endParaRPr>
          </a:p>
          <a:p>
            <a:pPr eaLnBrk="1" hangingPunct="1">
              <a:buFontTx/>
              <a:buNone/>
            </a:pPr>
            <a:r>
              <a:rPr lang="tr-TR" sz="900" u="sng" dirty="0" smtClean="0">
                <a:solidFill>
                  <a:srgbClr val="FF0000"/>
                </a:solidFill>
                <a:latin typeface="Times New Roman" pitchFamily="18" charset="0"/>
              </a:rPr>
              <a:t>Malzeme Tüketimi</a:t>
            </a:r>
            <a:r>
              <a:rPr lang="tr-TR" sz="900" dirty="0" smtClean="0">
                <a:latin typeface="Times New Roman" pitchFamily="18" charset="0"/>
              </a:rPr>
              <a:t>: 1 cm kalınlık için 1 m</a:t>
            </a:r>
            <a:r>
              <a:rPr lang="tr-TR" sz="900" baseline="30000" dirty="0" smtClean="0">
                <a:latin typeface="Times New Roman" pitchFamily="18" charset="0"/>
              </a:rPr>
              <a:t>2</a:t>
            </a:r>
            <a:r>
              <a:rPr lang="tr-TR" sz="900" dirty="0" smtClean="0">
                <a:latin typeface="Times New Roman" pitchFamily="18" charset="0"/>
              </a:rPr>
              <a:t> yüzeyde 5,0-5,5 </a:t>
            </a:r>
            <a:r>
              <a:rPr lang="tr-TR" sz="900" dirty="0" err="1" smtClean="0">
                <a:latin typeface="Times New Roman" pitchFamily="18" charset="0"/>
              </a:rPr>
              <a:t>kg'dır</a:t>
            </a:r>
            <a:r>
              <a:rPr lang="tr-TR" sz="900" dirty="0" smtClean="0">
                <a:latin typeface="Times New Roman" pitchFamily="18" charset="0"/>
              </a:rPr>
              <a:t>.</a:t>
            </a:r>
          </a:p>
        </p:txBody>
      </p:sp>
      <p:pic>
        <p:nvPicPr>
          <p:cNvPr id="4101" name="Picture 5" descr="thermoins"/>
          <p:cNvPicPr>
            <a:picLocks noChangeAspect="1" noChangeArrowheads="1"/>
          </p:cNvPicPr>
          <p:nvPr/>
        </p:nvPicPr>
        <p:blipFill>
          <a:blip r:embed="rId4"/>
          <a:srcRect/>
          <a:stretch>
            <a:fillRect/>
          </a:stretch>
        </p:blipFill>
        <p:spPr bwMode="auto">
          <a:xfrm>
            <a:off x="323850" y="260350"/>
            <a:ext cx="2286000" cy="838200"/>
          </a:xfrm>
          <a:prstGeom prst="rect">
            <a:avLst/>
          </a:prstGeom>
          <a:noFill/>
          <a:ln w="9525">
            <a:noFill/>
            <a:miter lim="800000"/>
            <a:headEnd/>
            <a:tailEnd/>
          </a:ln>
        </p:spPr>
      </p:pic>
      <p:graphicFrame>
        <p:nvGraphicFramePr>
          <p:cNvPr id="207936" name="Group 64"/>
          <p:cNvGraphicFramePr>
            <a:graphicFrameLocks noGrp="1"/>
          </p:cNvGraphicFramePr>
          <p:nvPr>
            <p:ph sz="half" idx="3"/>
          </p:nvPr>
        </p:nvGraphicFramePr>
        <p:xfrm>
          <a:off x="5429256" y="260350"/>
          <a:ext cx="3714743" cy="6358563"/>
        </p:xfrm>
        <a:graphic>
          <a:graphicData uri="http://schemas.openxmlformats.org/drawingml/2006/table">
            <a:tbl>
              <a:tblPr/>
              <a:tblGrid>
                <a:gridCol w="1856481"/>
                <a:gridCol w="1858262"/>
              </a:tblGrid>
              <a:tr h="6858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sz="1500" b="1" i="0" u="none" strike="noStrike" cap="none" normalizeH="0" baseline="0" dirty="0" smtClean="0">
                        <a:ln>
                          <a:noFill/>
                        </a:ln>
                        <a:solidFill>
                          <a:srgbClr val="FF00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1700" b="0" i="0" u="none" strike="noStrike" cap="none" normalizeH="0" baseline="0" dirty="0" smtClean="0">
                          <a:ln>
                            <a:noFill/>
                          </a:ln>
                          <a:solidFill>
                            <a:srgbClr val="FF0000"/>
                          </a:solidFill>
                          <a:effectLst/>
                          <a:latin typeface="Times New Roman" pitchFamily="18" charset="0"/>
                        </a:rPr>
                        <a:t>TEKNİK ÖZELLİKLER</a:t>
                      </a:r>
                      <a:r>
                        <a:rPr kumimoji="0" lang="tr-TR" sz="1800" b="1" i="1" u="none" strike="noStrike" cap="none" normalizeH="0" baseline="0" dirty="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tr-TR"/>
                    </a:p>
                  </a:txBody>
                  <a:tcPr/>
                </a:tc>
              </a:tr>
              <a:tr h="349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500" b="1" i="0" u="none" strike="noStrike" cap="none" normalizeH="0" baseline="0" smtClean="0">
                          <a:ln>
                            <a:noFill/>
                          </a:ln>
                          <a:solidFill>
                            <a:schemeClr val="tx1"/>
                          </a:solidFill>
                          <a:effectLst/>
                          <a:latin typeface="Times New Roman" pitchFamily="18" charset="0"/>
                        </a:rPr>
                        <a:t>Görünüş</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500" b="0" i="0" u="none" strike="noStrike" cap="none" normalizeH="0" baseline="0" smtClean="0">
                          <a:ln>
                            <a:noFill/>
                          </a:ln>
                          <a:solidFill>
                            <a:schemeClr val="tx1"/>
                          </a:solidFill>
                          <a:effectLst/>
                          <a:latin typeface="Times New Roman" pitchFamily="18" charset="0"/>
                        </a:rPr>
                        <a:t>Beyaz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300" b="1" i="0" u="none" strike="noStrike" cap="none" normalizeH="0" baseline="0" smtClean="0">
                          <a:ln>
                            <a:noFill/>
                          </a:ln>
                          <a:solidFill>
                            <a:schemeClr val="tx1"/>
                          </a:solidFill>
                          <a:effectLst/>
                          <a:latin typeface="Times New Roman" pitchFamily="18" charset="0"/>
                        </a:rPr>
                        <a:t>Kuru Yoğunluk</a:t>
                      </a:r>
                      <a:r>
                        <a:rPr kumimoji="0" lang="tr-TR" sz="2800" b="1" i="0" u="none" strike="noStrike" cap="none" normalizeH="0" baseline="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550 ± 50 (kg/m³)</a:t>
                      </a:r>
                      <a:r>
                        <a:rPr kumimoji="0" lang="tr-TR" sz="2800" b="0" i="0" u="none" strike="noStrike" cap="none" normalizeH="0" baseline="0" dirty="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6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Isı İletkenlik</a:t>
                      </a:r>
                      <a:r>
                        <a:rPr kumimoji="0" lang="tr-TR" sz="2800" b="1" i="0" u="none" strike="noStrike" cap="none" normalizeH="0" baseline="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T2 0.11 W/</a:t>
                      </a:r>
                      <a:r>
                        <a:rPr kumimoji="0" lang="tr-TR" sz="1100" b="0" i="0" u="none" strike="noStrike" cap="none" normalizeH="0" baseline="0" dirty="0" err="1" smtClean="0">
                          <a:ln>
                            <a:noFill/>
                          </a:ln>
                          <a:solidFill>
                            <a:schemeClr val="tx1"/>
                          </a:solidFill>
                          <a:effectLst/>
                          <a:latin typeface="Times New Roman" pitchFamily="18" charset="0"/>
                        </a:rPr>
                        <a:t>mK</a:t>
                      </a:r>
                      <a:r>
                        <a:rPr kumimoji="0" lang="tr-TR" sz="2800" b="0" i="0" u="none" strike="noStrike" cap="none" normalizeH="0" baseline="0" dirty="0" smtClean="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2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Basınç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CSII 2,40 N/mm²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Bağ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&gt; 0,45 N/mm²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Su Emme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W1 0,35 kg/ m² </a:t>
                      </a:r>
                      <a:r>
                        <a:rPr kumimoji="0" lang="tr-TR" sz="1100" b="0" i="0" u="none" strike="noStrike" cap="none" normalizeH="0" baseline="0" dirty="0" err="1" smtClean="0">
                          <a:ln>
                            <a:noFill/>
                          </a:ln>
                          <a:solidFill>
                            <a:schemeClr val="tx1"/>
                          </a:solidFill>
                          <a:effectLst/>
                          <a:latin typeface="Times New Roman" pitchFamily="18" charset="0"/>
                        </a:rPr>
                        <a:t>min</a:t>
                      </a:r>
                      <a:r>
                        <a:rPr kumimoji="0" lang="tr-TR" sz="1100" b="0" i="0" u="none" strike="noStrike" cap="none" normalizeH="0" baseline="0" dirty="0" smtClean="0">
                          <a:ln>
                            <a:noFill/>
                          </a:ln>
                          <a:solidFill>
                            <a:schemeClr val="tx1"/>
                          </a:solidFill>
                          <a:effectLst/>
                          <a:latin typeface="Times New Roman" pitchFamily="18" charset="0"/>
                        </a:rPr>
                        <a:t> </a:t>
                      </a:r>
                      <a:r>
                        <a:rPr kumimoji="0" lang="tr-TR" sz="1100" b="0" i="0" u="none" strike="noStrike" cap="none" normalizeH="0" baseline="30000" dirty="0" smtClean="0">
                          <a:ln>
                            <a:noFill/>
                          </a:ln>
                          <a:solidFill>
                            <a:schemeClr val="tx1"/>
                          </a:solidFill>
                          <a:effectLst/>
                          <a:latin typeface="Times New Roman" pitchFamily="18" charset="0"/>
                        </a:rPr>
                        <a:t>0.5</a:t>
                      </a:r>
                      <a:r>
                        <a:rPr kumimoji="0" lang="tr-TR" sz="1100" b="0" i="0" u="none" strike="noStrike" cap="none" normalizeH="0" baseline="0" dirty="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Buhar Difüzyonu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9,80</a:t>
                      </a:r>
                      <a:r>
                        <a:rPr kumimoji="0" lang="tr-TR" sz="1100" b="0" i="0" u="none" strike="noStrike" cap="none" normalizeH="0" baseline="0" dirty="0" smtClean="0">
                          <a:ln>
                            <a:noFill/>
                          </a:ln>
                          <a:solidFill>
                            <a:schemeClr val="tx1"/>
                          </a:solidFill>
                          <a:effectLst/>
                          <a:latin typeface="Calibri"/>
                          <a:cs typeface="Calibri"/>
                        </a:rPr>
                        <a:t>µ</a:t>
                      </a:r>
                      <a:r>
                        <a:rPr kumimoji="0" lang="tr-TR" sz="1100" b="0" i="0" u="none" strike="noStrike" cap="none" normalizeH="0" baseline="0" dirty="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Yangın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A1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9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dirty="0" smtClean="0">
                          <a:ln>
                            <a:noFill/>
                          </a:ln>
                          <a:solidFill>
                            <a:schemeClr val="tx1"/>
                          </a:solidFill>
                          <a:effectLst/>
                          <a:latin typeface="Times New Roman" pitchFamily="18" charset="0"/>
                        </a:rPr>
                        <a:t>Atmosfer Ortam Dayanımı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smtClean="0">
                          <a:ln>
                            <a:noFill/>
                          </a:ln>
                          <a:solidFill>
                            <a:schemeClr val="tx1"/>
                          </a:solidFill>
                          <a:effectLst/>
                          <a:latin typeface="Times New Roman" pitchFamily="18" charset="0"/>
                        </a:rPr>
                        <a:t>Dayanıklı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Boyaya Hazır Olma Süresi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smtClean="0">
                          <a:ln>
                            <a:noFill/>
                          </a:ln>
                          <a:solidFill>
                            <a:schemeClr val="tx1"/>
                          </a:solidFill>
                          <a:effectLst/>
                          <a:latin typeface="Times New Roman" pitchFamily="18" charset="0"/>
                        </a:rPr>
                        <a:t>Uygun ortamda 48 saat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Saklama Süresi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12 Ay ( Uygun ortamda )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Uygulama Şekli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err="1" smtClean="0">
                          <a:ln>
                            <a:noFill/>
                          </a:ln>
                          <a:solidFill>
                            <a:schemeClr val="tx1"/>
                          </a:solidFill>
                          <a:effectLst/>
                          <a:latin typeface="Times New Roman" pitchFamily="18" charset="0"/>
                        </a:rPr>
                        <a:t>Manuel</a:t>
                      </a:r>
                      <a:r>
                        <a:rPr kumimoji="0" lang="tr-TR" sz="1100" b="0" i="0" u="none" strike="noStrike" cap="none" normalizeH="0" baseline="0" dirty="0" smtClean="0">
                          <a:ln>
                            <a:noFill/>
                          </a:ln>
                          <a:solidFill>
                            <a:schemeClr val="tx1"/>
                          </a:solidFill>
                          <a:effectLst/>
                          <a:latin typeface="Times New Roman" pitchFamily="18" charset="0"/>
                        </a:rPr>
                        <a:t> ve Makine ile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5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sz="1100" b="1" i="0" u="none" strike="noStrike" cap="none" normalizeH="0" baseline="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1" i="0" u="none" strike="noStrike" cap="none" normalizeH="0" baseline="0" smtClean="0">
                          <a:ln>
                            <a:noFill/>
                          </a:ln>
                          <a:solidFill>
                            <a:schemeClr val="tx1"/>
                          </a:solidFill>
                          <a:effectLst/>
                          <a:latin typeface="Times New Roman" pitchFamily="18" charset="0"/>
                        </a:rPr>
                        <a:t>Tüketim (1 cm/m² için)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100" b="0" i="0" u="none" strike="noStrike" cap="none" normalizeH="0" baseline="0" dirty="0" smtClean="0">
                          <a:ln>
                            <a:noFill/>
                          </a:ln>
                          <a:solidFill>
                            <a:schemeClr val="tx1"/>
                          </a:solidFill>
                          <a:effectLst/>
                          <a:latin typeface="Times New Roman" pitchFamily="18" charset="0"/>
                        </a:rPr>
                        <a:t>5,0 – 5,5 kg/m</a:t>
                      </a:r>
                      <a:r>
                        <a:rPr kumimoji="0" lang="tr-TR" sz="1100" b="0" i="0" u="none" strike="noStrike" cap="none" normalizeH="0" baseline="30000" dirty="0" smtClean="0">
                          <a:ln>
                            <a:noFill/>
                          </a:ln>
                          <a:solidFill>
                            <a:schemeClr val="tx1"/>
                          </a:solidFill>
                          <a:effectLst/>
                          <a:latin typeface="Times New Roman" pitchFamily="18" charset="0"/>
                        </a:rPr>
                        <a:t>2</a:t>
                      </a:r>
                      <a:r>
                        <a:rPr kumimoji="0" lang="tr-TR" sz="1100" b="0" i="0" u="none" strike="noStrike" cap="none" normalizeH="0" baseline="0" dirty="0" smtClean="0">
                          <a:ln>
                            <a:noFill/>
                          </a:ln>
                          <a:solidFill>
                            <a:schemeClr val="tx1"/>
                          </a:solidFill>
                          <a:effectLst/>
                          <a:latin typeface="Times New Roman" pitchFamily="18" charset="0"/>
                        </a:rPr>
                        <a:t>-1cm </a:t>
                      </a:r>
                      <a:r>
                        <a:rPr kumimoji="0" lang="tr-TR" sz="1100" b="0" i="0" u="none" strike="noStrike" cap="none" normalizeH="0" baseline="0" dirty="0" err="1" smtClean="0">
                          <a:ln>
                            <a:noFill/>
                          </a:ln>
                          <a:solidFill>
                            <a:schemeClr val="tx1"/>
                          </a:solidFill>
                          <a:effectLst/>
                          <a:latin typeface="Times New Roman" pitchFamily="18" charset="0"/>
                        </a:rPr>
                        <a:t>Thermo</a:t>
                      </a:r>
                      <a:r>
                        <a:rPr kumimoji="0" lang="tr-TR" sz="1100" b="0" i="0" u="none" strike="noStrike" cap="none" normalizeH="0" baseline="0" dirty="0" smtClean="0">
                          <a:ln>
                            <a:noFill/>
                          </a:ln>
                          <a:solidFill>
                            <a:schemeClr val="tx1"/>
                          </a:solidFill>
                          <a:effectLst/>
                          <a:latin typeface="Times New Roman" pitchFamily="18" charset="0"/>
                        </a:rPr>
                        <a:t>-INS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148" name="Rectangle 53"/>
          <p:cNvSpPr>
            <a:spLocks noChangeArrowheads="1"/>
          </p:cNvSpPr>
          <p:nvPr/>
        </p:nvSpPr>
        <p:spPr bwMode="auto">
          <a:xfrm>
            <a:off x="1403350" y="1598613"/>
            <a:ext cx="4105275" cy="1338828"/>
          </a:xfrm>
          <a:prstGeom prst="rect">
            <a:avLst/>
          </a:prstGeom>
          <a:noFill/>
          <a:ln w="9525">
            <a:noFill/>
            <a:miter lim="800000"/>
            <a:headEnd/>
            <a:tailEnd/>
          </a:ln>
        </p:spPr>
        <p:txBody>
          <a:bodyPr anchor="ctr">
            <a:spAutoFit/>
          </a:bodyPr>
          <a:lstStyle/>
          <a:p>
            <a:r>
              <a:rPr lang="tr-TR" sz="900" dirty="0" err="1" smtClean="0">
                <a:latin typeface="Times New Roman" pitchFamily="18" charset="0"/>
              </a:rPr>
              <a:t>Thermoins</a:t>
            </a:r>
            <a:r>
              <a:rPr lang="tr-TR" sz="900" dirty="0" smtClean="0">
                <a:latin typeface="Times New Roman" pitchFamily="18" charset="0"/>
              </a:rPr>
              <a:t> İç </a:t>
            </a:r>
            <a:r>
              <a:rPr lang="tr-TR" sz="900" dirty="0">
                <a:latin typeface="Times New Roman" pitchFamily="18" charset="0"/>
              </a:rPr>
              <a:t>cephe yalıtım sıvası, binalarda </a:t>
            </a:r>
            <a:r>
              <a:rPr lang="tr-TR" sz="900" dirty="0" smtClean="0">
                <a:latin typeface="Times New Roman" pitchFamily="18" charset="0"/>
              </a:rPr>
              <a:t>ısı, su, ses </a:t>
            </a:r>
            <a:r>
              <a:rPr lang="tr-TR" sz="900" dirty="0">
                <a:latin typeface="Times New Roman" pitchFamily="18" charset="0"/>
              </a:rPr>
              <a:t>ve yangın yalıtımı sağlamak amaçlı olarak tasarlanmış %</a:t>
            </a:r>
            <a:r>
              <a:rPr lang="tr-TR" sz="900" dirty="0" smtClean="0">
                <a:latin typeface="Times New Roman" pitchFamily="18" charset="0"/>
              </a:rPr>
              <a:t>99  </a:t>
            </a:r>
            <a:r>
              <a:rPr lang="tr-TR" sz="900" dirty="0">
                <a:latin typeface="Times New Roman" pitchFamily="18" charset="0"/>
              </a:rPr>
              <a:t>inorganik hammaddelerden oluşan üstün performans sağlayıcı doğal hammaddelerle desteklenmiş, yüksek su iticilik özelliği sayesinde su, nem yalıtımında kullanılan hazır toz karışımdır.</a:t>
            </a:r>
          </a:p>
          <a:p>
            <a:r>
              <a:rPr lang="tr-TR" sz="900" dirty="0" smtClean="0">
                <a:latin typeface="Times New Roman" pitchFamily="18" charset="0"/>
              </a:rPr>
              <a:t>550 </a:t>
            </a:r>
            <a:r>
              <a:rPr lang="tr-TR" sz="900" dirty="0">
                <a:latin typeface="Times New Roman" pitchFamily="18" charset="0"/>
              </a:rPr>
              <a:t>± %10 kg/m</a:t>
            </a:r>
            <a:r>
              <a:rPr lang="en-US" sz="900" dirty="0">
                <a:latin typeface="Times New Roman" pitchFamily="18" charset="0"/>
                <a:cs typeface="Times New Roman" pitchFamily="18" charset="0"/>
              </a:rPr>
              <a:t>³</a:t>
            </a:r>
            <a:r>
              <a:rPr lang="tr-TR" sz="900" dirty="0">
                <a:latin typeface="Times New Roman" pitchFamily="18" charset="0"/>
              </a:rPr>
              <a:t> lük birim ağırlığıyla oldukça hafiftir. Binanızı ekstra yüklerden kurtarır. </a:t>
            </a:r>
            <a:r>
              <a:rPr lang="tr-TR" sz="900" dirty="0" err="1" smtClean="0">
                <a:latin typeface="Times New Roman" pitchFamily="18" charset="0"/>
              </a:rPr>
              <a:t>Hidrofobik</a:t>
            </a:r>
            <a:r>
              <a:rPr lang="tr-TR" sz="900" dirty="0" smtClean="0">
                <a:latin typeface="Times New Roman" pitchFamily="18" charset="0"/>
              </a:rPr>
              <a:t> </a:t>
            </a:r>
            <a:r>
              <a:rPr lang="tr-TR" sz="900" dirty="0">
                <a:latin typeface="Times New Roman" pitchFamily="18" charset="0"/>
              </a:rPr>
              <a:t>özelliği ile su yalıtımı sağlarken, nefes alabilen yapısı ile nem, mantar, küf, oluşumunu engeller, </a:t>
            </a:r>
            <a:r>
              <a:rPr lang="tr-TR" sz="900" dirty="0" smtClean="0">
                <a:latin typeface="Times New Roman" pitchFamily="18" charset="0"/>
              </a:rPr>
              <a:t>Kanserojen </a:t>
            </a:r>
            <a:r>
              <a:rPr lang="tr-TR" sz="900" dirty="0">
                <a:latin typeface="Times New Roman" pitchFamily="18" charset="0"/>
              </a:rPr>
              <a:t>madde </a:t>
            </a:r>
            <a:r>
              <a:rPr lang="tr-TR" sz="900" dirty="0" smtClean="0">
                <a:latin typeface="Times New Roman" pitchFamily="18" charset="0"/>
              </a:rPr>
              <a:t>içermez.</a:t>
            </a:r>
            <a:r>
              <a:rPr lang="tr-TR" sz="900" dirty="0">
                <a:latin typeface="Times New Roman" pitchFamily="18" charset="0"/>
              </a:rPr>
              <a:t> </a:t>
            </a:r>
            <a:r>
              <a:rPr lang="tr-TR" sz="900" dirty="0" smtClean="0">
                <a:latin typeface="Times New Roman" pitchFamily="18" charset="0"/>
              </a:rPr>
              <a:t>A1 </a:t>
            </a:r>
            <a:r>
              <a:rPr lang="tr-TR" sz="900" dirty="0">
                <a:latin typeface="Times New Roman" pitchFamily="18" charset="0"/>
              </a:rPr>
              <a:t>sınıfı yanmaz </a:t>
            </a:r>
            <a:r>
              <a:rPr lang="tr-TR" sz="900" dirty="0" smtClean="0">
                <a:latin typeface="Times New Roman" pitchFamily="18" charset="0"/>
              </a:rPr>
              <a:t>malzemedir. Ses </a:t>
            </a:r>
            <a:r>
              <a:rPr lang="tr-TR" sz="900" dirty="0">
                <a:latin typeface="Times New Roman" pitchFamily="18" charset="0"/>
              </a:rPr>
              <a:t>yalıtımı </a:t>
            </a:r>
            <a:r>
              <a:rPr lang="tr-TR" sz="900" dirty="0" smtClean="0">
                <a:latin typeface="Times New Roman" pitchFamily="18" charset="0"/>
              </a:rPr>
              <a:t>sağlar.Asit </a:t>
            </a:r>
            <a:r>
              <a:rPr lang="tr-TR" sz="900" dirty="0">
                <a:latin typeface="Times New Roman" pitchFamily="18" charset="0"/>
              </a:rPr>
              <a:t>yağmurlarına dayanıklıdır. Kimyasal bozunmaya uğramaz, binanızın ömrü ile eşdeğerdir. </a:t>
            </a:r>
          </a:p>
        </p:txBody>
      </p:sp>
      <p:pic>
        <p:nvPicPr>
          <p:cNvPr id="4149" name="Picture 58" descr="ic_cephe"/>
          <p:cNvPicPr>
            <a:picLocks noChangeAspect="1" noChangeArrowheads="1"/>
          </p:cNvPicPr>
          <p:nvPr/>
        </p:nvPicPr>
        <p:blipFill>
          <a:blip r:embed="rId5"/>
          <a:srcRect/>
          <a:stretch>
            <a:fillRect/>
          </a:stretch>
        </p:blipFill>
        <p:spPr bwMode="auto">
          <a:xfrm>
            <a:off x="323850" y="1484313"/>
            <a:ext cx="1008063" cy="1800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4505</TotalTime>
  <Words>4622</Words>
  <Application>Microsoft Office PowerPoint</Application>
  <PresentationFormat>Ekran Gösterisi (4:3)</PresentationFormat>
  <Paragraphs>651</Paragraphs>
  <Slides>75</Slides>
  <Notes>2</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75</vt:i4>
      </vt:variant>
    </vt:vector>
  </HeadingPairs>
  <TitlesOfParts>
    <vt:vector size="77" baseType="lpstr">
      <vt:lpstr>Varsayılan Tasarım</vt:lpstr>
      <vt:lpstr>Grafik</vt:lpstr>
      <vt:lpstr>Slayt 1</vt:lpstr>
      <vt:lpstr>Slayt 2</vt:lpstr>
      <vt:lpstr>Slayt 3</vt:lpstr>
      <vt:lpstr>       </vt:lpstr>
      <vt:lpstr>Slayt 5</vt:lpstr>
      <vt:lpstr>Slayt 6</vt:lpstr>
      <vt:lpstr>Thermoins- P  Dış Cephe Yalıtım Sıvası (Expanded Glass)</vt:lpstr>
      <vt:lpstr>Thermoins-P.P.  Dış Cephe Yalıtım Sıvası (Perlitli&amp;Pomzalı)</vt:lpstr>
      <vt:lpstr>Thermoins-İç   Cephe Yalıtım Sıvası </vt:lpstr>
      <vt:lpstr>Thermoins-Teras&amp;Çatı</vt:lpstr>
      <vt:lpstr>ThermoinsYapıştırıcı</vt:lpstr>
      <vt:lpstr>Thermoins-.Şap</vt:lpstr>
      <vt:lpstr>Slayt 13</vt:lpstr>
      <vt:lpstr>Slayt 14</vt:lpstr>
      <vt:lpstr>Thermoins-Macun</vt:lpstr>
      <vt:lpstr> Manuel Uygulama </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 </vt:lpstr>
      <vt:lpstr> </vt:lpstr>
      <vt:lpstr> </vt:lpstr>
      <vt:lpstr>Slayt 34</vt:lpstr>
      <vt:lpstr> </vt:lpstr>
      <vt:lpstr> </vt:lpstr>
      <vt:lpstr> </vt:lpstr>
      <vt:lpstr> </vt:lpstr>
      <vt:lpstr> </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Slayt 71</vt:lpstr>
      <vt:lpstr>Slayt 72</vt:lpstr>
      <vt:lpstr>Slayt 73</vt:lpstr>
      <vt:lpstr>Slayt 74</vt:lpstr>
      <vt:lpstr>Slayt 75</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LUTFULLAH</dc:creator>
  <cp:lastModifiedBy>Termoins1</cp:lastModifiedBy>
  <cp:revision>389</cp:revision>
  <dcterms:created xsi:type="dcterms:W3CDTF">2008-01-22T22:32:11Z</dcterms:created>
  <dcterms:modified xsi:type="dcterms:W3CDTF">2016-02-09T07:14:59Z</dcterms:modified>
</cp:coreProperties>
</file>